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  <p:sldMasterId id="2147483735" r:id="rId7"/>
  </p:sldMasterIdLst>
  <p:handoutMasterIdLst>
    <p:handoutMasterId r:id="rId40"/>
  </p:handoutMasterIdLst>
  <p:sldIdLst>
    <p:sldId id="256" r:id="rId8"/>
    <p:sldId id="323" r:id="rId9"/>
    <p:sldId id="350" r:id="rId10"/>
    <p:sldId id="258" r:id="rId11"/>
    <p:sldId id="286" r:id="rId12"/>
    <p:sldId id="284" r:id="rId13"/>
    <p:sldId id="344" r:id="rId14"/>
    <p:sldId id="345" r:id="rId15"/>
    <p:sldId id="346" r:id="rId16"/>
    <p:sldId id="347" r:id="rId17"/>
    <p:sldId id="348" r:id="rId18"/>
    <p:sldId id="285" r:id="rId19"/>
    <p:sldId id="353" r:id="rId20"/>
    <p:sldId id="354" r:id="rId21"/>
    <p:sldId id="355" r:id="rId22"/>
    <p:sldId id="356" r:id="rId23"/>
    <p:sldId id="357" r:id="rId24"/>
    <p:sldId id="349" r:id="rId25"/>
    <p:sldId id="339" r:id="rId26"/>
    <p:sldId id="340" r:id="rId27"/>
    <p:sldId id="341" r:id="rId28"/>
    <p:sldId id="343" r:id="rId29"/>
    <p:sldId id="342" r:id="rId30"/>
    <p:sldId id="358" r:id="rId31"/>
    <p:sldId id="359" r:id="rId32"/>
    <p:sldId id="287" r:id="rId33"/>
    <p:sldId id="288" r:id="rId34"/>
    <p:sldId id="289" r:id="rId35"/>
    <p:sldId id="290" r:id="rId36"/>
    <p:sldId id="291" r:id="rId37"/>
    <p:sldId id="292" r:id="rId38"/>
    <p:sldId id="35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F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7" autoAdjust="0"/>
  </p:normalViewPr>
  <p:slideViewPr>
    <p:cSldViewPr>
      <p:cViewPr varScale="1">
        <p:scale>
          <a:sx n="82" d="100"/>
          <a:sy n="82" d="100"/>
        </p:scale>
        <p:origin x="-96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59F41-85D5-4AAF-B04B-FCA1DC6BE8E5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6F0F4-0A79-4746-93C8-F7C288C9F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2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E008F-6E8F-459D-8A80-79379A545FC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61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232F-4CF3-4369-9276-6C17A363FEE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6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5DA-682E-4865-99DD-05C3973A343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86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29A4-E27C-4301-982D-C601FB468F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827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B5FB-ABCF-446F-8D12-35E4E989D1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66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0254-B51F-4AB8-AC0D-A2DC2344F0E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36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2DBF-500C-4268-8CD8-3A7AAB7EFD2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76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06D7-5BB2-4A4B-8A28-E308D1F3BA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3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474E-FDE7-42CD-900E-430C2B6626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0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41C1-B77B-4CBF-AA83-D8FC7A379EA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476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E3DA-5976-4340-9EAD-F4068061F84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77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71660-4E3A-4549-8BA9-98DE625D90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2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751D-05EF-4E2B-8D89-F549ACFCB06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19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CAE4-9F32-4396-9B68-638D7B4874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40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E008F-6E8F-459D-8A80-79379A545FC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3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232F-4CF3-4369-9276-6C17A363FEE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99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5DA-682E-4865-99DD-05C3973A343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77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29A4-E27C-4301-982D-C601FB468F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9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B5FB-ABCF-446F-8D12-35E4E989D1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092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0254-B51F-4AB8-AC0D-A2DC2344F0E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80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2DBF-500C-4268-8CD8-3A7AAB7EFD2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409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06D7-5BB2-4A4B-8A28-E308D1F3BA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3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474E-FDE7-42CD-900E-430C2B6626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762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41C1-B77B-4CBF-AA83-D8FC7A379EA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87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E3DA-5976-4340-9EAD-F4068061F84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106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71660-4E3A-4549-8BA9-98DE625D90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29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751D-05EF-4E2B-8D89-F549ACFCB06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38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CAE4-9F32-4396-9B68-638D7B4874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E008F-6E8F-459D-8A80-79379A545FC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348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232F-4CF3-4369-9276-6C17A363FEE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6525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5DA-682E-4865-99DD-05C3973A343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8676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29A4-E27C-4301-982D-C601FB468F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236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B5FB-ABCF-446F-8D12-35E4E989D1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90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0254-B51F-4AB8-AC0D-A2DC2344F0E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860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2DBF-500C-4268-8CD8-3A7AAB7EFD2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72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06D7-5BB2-4A4B-8A28-E308D1F3BA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897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474E-FDE7-42CD-900E-430C2B6626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061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41C1-B77B-4CBF-AA83-D8FC7A379EA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0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E3DA-5976-4340-9EAD-F4068061F84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028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71660-4E3A-4549-8BA9-98DE625D90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923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751D-05EF-4E2B-8D89-F549ACFCB06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90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CAE4-9F32-4396-9B68-638D7B4874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80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E008F-6E8F-459D-8A80-79379A545FC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503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232F-4CF3-4369-9276-6C17A363FEE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068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5DA-682E-4865-99DD-05C3973A343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417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29A4-E27C-4301-982D-C601FB468F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9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B5FB-ABCF-446F-8D12-35E4E989D1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049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0254-B51F-4AB8-AC0D-A2DC2344F0E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4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2DBF-500C-4268-8CD8-3A7AAB7EFD2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540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06D7-5BB2-4A4B-8A28-E308D1F3BA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262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474E-FDE7-42CD-900E-430C2B6626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85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41C1-B77B-4CBF-AA83-D8FC7A379EA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638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E3DA-5976-4340-9EAD-F4068061F84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63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71660-4E3A-4549-8BA9-98DE625D90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94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751D-05EF-4E2B-8D89-F549ACFCB06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210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CAE4-9F32-4396-9B68-638D7B4874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082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E008F-6E8F-459D-8A80-79379A545FC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032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232F-4CF3-4369-9276-6C17A363FEE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0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5DA-682E-4865-99DD-05C3973A343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845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29A4-E27C-4301-982D-C601FB468F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56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B5FB-ABCF-446F-8D12-35E4E989D1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631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0254-B51F-4AB8-AC0D-A2DC2344F0E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743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2DBF-500C-4268-8CD8-3A7AAB7EFD2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68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06D7-5BB2-4A4B-8A28-E308D1F3BA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06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474E-FDE7-42CD-900E-430C2B6626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85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41C1-B77B-4CBF-AA83-D8FC7A379EA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267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E3DA-5976-4340-9EAD-F4068061F84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4101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71660-4E3A-4549-8BA9-98DE625D90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7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751D-05EF-4E2B-8D89-F549ACFCB06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182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CAE4-9F32-4396-9B68-638D7B4874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94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9737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9738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0E008F-6E8F-459D-8A80-79379A545FC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6769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8232F-4CF3-4369-9276-6C17A363FEE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436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1C5DA-682E-4865-99DD-05C3973A343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05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029A4-E27C-4301-982D-C601FB468F4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40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AB5FB-ABCF-446F-8D12-35E4E989D18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04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C0254-B51F-4AB8-AC0D-A2DC2344F0E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186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B2DBF-500C-4268-8CD8-3A7AAB7EFD2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249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106D7-5BB2-4A4B-8A28-E308D1F3BA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1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8474E-FDE7-42CD-900E-430C2B6626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6276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B41C1-B77B-4CBF-AA83-D8FC7A379EA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790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E3DA-5976-4340-9EAD-F4068061F84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338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71660-4E3A-4549-8BA9-98DE625D905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533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750"/>
            <a:ext cx="8229600" cy="1258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751D-05EF-4E2B-8D89-F549ACFCB06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97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8750"/>
            <a:ext cx="8229600" cy="597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2CAE4-9F32-4396-9B68-638D7B4874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07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B9EAB-16EC-4BDB-9D14-BFEBD3A3A6F4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4D09D-F479-4A40-9AC5-E81AE1489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7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AA84B-F554-4186-9E93-74F9AFF7789D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9009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7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AA84B-F554-4186-9E93-74F9AFF7789D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331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7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AA84B-F554-4186-9E93-74F9AFF7789D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744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7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AA84B-F554-4186-9E93-74F9AFF7789D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005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7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AA84B-F554-4186-9E93-74F9AFF7789D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934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9 w 3934"/>
                <a:gd name="T3" fmla="*/ 1331 h 1505"/>
                <a:gd name="T4" fmla="*/ 1217 w 3934"/>
                <a:gd name="T5" fmla="*/ 1157 h 1505"/>
                <a:gd name="T6" fmla="*/ 1733 w 3934"/>
                <a:gd name="T7" fmla="*/ 977 h 1505"/>
                <a:gd name="T8" fmla="*/ 2225 w 3934"/>
                <a:gd name="T9" fmla="*/ 792 h 1505"/>
                <a:gd name="T10" fmla="*/ 2464 w 3934"/>
                <a:gd name="T11" fmla="*/ 696 h 1505"/>
                <a:gd name="T12" fmla="*/ 2698 w 3934"/>
                <a:gd name="T13" fmla="*/ 606 h 1505"/>
                <a:gd name="T14" fmla="*/ 2927 w 3934"/>
                <a:gd name="T15" fmla="*/ 510 h 1505"/>
                <a:gd name="T16" fmla="*/ 3149 w 3934"/>
                <a:gd name="T17" fmla="*/ 420 h 1505"/>
                <a:gd name="T18" fmla="*/ 3358 w 3934"/>
                <a:gd name="T19" fmla="*/ 324 h 1505"/>
                <a:gd name="T20" fmla="*/ 3562 w 3934"/>
                <a:gd name="T21" fmla="*/ 234 h 1505"/>
                <a:gd name="T22" fmla="*/ 3760 w 3934"/>
                <a:gd name="T23" fmla="*/ 138 h 1505"/>
                <a:gd name="T24" fmla="*/ 3946 w 3934"/>
                <a:gd name="T25" fmla="*/ 48 h 1505"/>
                <a:gd name="T26" fmla="*/ 3946 w 3934"/>
                <a:gd name="T27" fmla="*/ 0 h 1505"/>
                <a:gd name="T28" fmla="*/ 3754 w 3934"/>
                <a:gd name="T29" fmla="*/ 96 h 1505"/>
                <a:gd name="T30" fmla="*/ 3550 w 3934"/>
                <a:gd name="T31" fmla="*/ 192 h 1505"/>
                <a:gd name="T32" fmla="*/ 3340 w 3934"/>
                <a:gd name="T33" fmla="*/ 288 h 1505"/>
                <a:gd name="T34" fmla="*/ 3125 w 3934"/>
                <a:gd name="T35" fmla="*/ 384 h 1505"/>
                <a:gd name="T36" fmla="*/ 2897 w 3934"/>
                <a:gd name="T37" fmla="*/ 480 h 1505"/>
                <a:gd name="T38" fmla="*/ 2662 w 3934"/>
                <a:gd name="T39" fmla="*/ 576 h 1505"/>
                <a:gd name="T40" fmla="*/ 2416 w 3934"/>
                <a:gd name="T41" fmla="*/ 672 h 1505"/>
                <a:gd name="T42" fmla="*/ 2171 w 3934"/>
                <a:gd name="T43" fmla="*/ 768 h 1505"/>
                <a:gd name="T44" fmla="*/ 1913 w 3934"/>
                <a:gd name="T45" fmla="*/ 864 h 1505"/>
                <a:gd name="T46" fmla="*/ 1655 w 3934"/>
                <a:gd name="T47" fmla="*/ 960 h 1505"/>
                <a:gd name="T48" fmla="*/ 1115 w 3934"/>
                <a:gd name="T49" fmla="*/ 1145 h 1505"/>
                <a:gd name="T50" fmla="*/ 56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2 w 1728"/>
                <a:gd name="T3" fmla="*/ 527 h 689"/>
                <a:gd name="T4" fmla="*/ 966 w 1728"/>
                <a:gd name="T5" fmla="*/ 365 h 689"/>
                <a:gd name="T6" fmla="*/ 1163 w 1728"/>
                <a:gd name="T7" fmla="*/ 287 h 689"/>
                <a:gd name="T8" fmla="*/ 1361 w 1728"/>
                <a:gd name="T9" fmla="*/ 203 h 689"/>
                <a:gd name="T10" fmla="*/ 1553 w 1728"/>
                <a:gd name="T11" fmla="*/ 126 h 689"/>
                <a:gd name="T12" fmla="*/ 1733 w 1728"/>
                <a:gd name="T13" fmla="*/ 48 h 689"/>
                <a:gd name="T14" fmla="*/ 1733 w 1728"/>
                <a:gd name="T15" fmla="*/ 0 h 689"/>
                <a:gd name="T16" fmla="*/ 1535 w 1728"/>
                <a:gd name="T17" fmla="*/ 84 h 689"/>
                <a:gd name="T18" fmla="*/ 1331 w 1728"/>
                <a:gd name="T19" fmla="*/ 167 h 689"/>
                <a:gd name="T20" fmla="*/ 1121 w 1728"/>
                <a:gd name="T21" fmla="*/ 257 h 689"/>
                <a:gd name="T22" fmla="*/ 906 w 1728"/>
                <a:gd name="T23" fmla="*/ 341 h 689"/>
                <a:gd name="T24" fmla="*/ 455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78 w 5561"/>
                <a:gd name="T1" fmla="*/ 929 h 3447"/>
                <a:gd name="T2" fmla="*/ 5554 w 5561"/>
                <a:gd name="T3" fmla="*/ 773 h 3447"/>
                <a:gd name="T4" fmla="*/ 5470 w 5561"/>
                <a:gd name="T5" fmla="*/ 629 h 3447"/>
                <a:gd name="T6" fmla="*/ 5343 w 5561"/>
                <a:gd name="T7" fmla="*/ 492 h 3447"/>
                <a:gd name="T8" fmla="*/ 5164 w 5561"/>
                <a:gd name="T9" fmla="*/ 366 h 3447"/>
                <a:gd name="T10" fmla="*/ 4936 w 5561"/>
                <a:gd name="T11" fmla="*/ 252 h 3447"/>
                <a:gd name="T12" fmla="*/ 4666 w 5561"/>
                <a:gd name="T13" fmla="*/ 144 h 3447"/>
                <a:gd name="T14" fmla="*/ 4354 w 5561"/>
                <a:gd name="T15" fmla="*/ 48 h 3447"/>
                <a:gd name="T16" fmla="*/ 4012 w 5561"/>
                <a:gd name="T17" fmla="*/ 0 h 3447"/>
                <a:gd name="T18" fmla="*/ 4372 w 5561"/>
                <a:gd name="T19" fmla="*/ 90 h 3447"/>
                <a:gd name="T20" fmla="*/ 4684 w 5561"/>
                <a:gd name="T21" fmla="*/ 192 h 3447"/>
                <a:gd name="T22" fmla="*/ 4948 w 5561"/>
                <a:gd name="T23" fmla="*/ 306 h 3447"/>
                <a:gd name="T24" fmla="*/ 5164 w 5561"/>
                <a:gd name="T25" fmla="*/ 426 h 3447"/>
                <a:gd name="T26" fmla="*/ 5331 w 5561"/>
                <a:gd name="T27" fmla="*/ 557 h 3447"/>
                <a:gd name="T28" fmla="*/ 5446 w 5561"/>
                <a:gd name="T29" fmla="*/ 701 h 3447"/>
                <a:gd name="T30" fmla="*/ 5506 w 5561"/>
                <a:gd name="T31" fmla="*/ 851 h 3447"/>
                <a:gd name="T32" fmla="*/ 5506 w 5561"/>
                <a:gd name="T33" fmla="*/ 1013 h 3447"/>
                <a:gd name="T34" fmla="*/ 5458 w 5561"/>
                <a:gd name="T35" fmla="*/ 1163 h 3447"/>
                <a:gd name="T36" fmla="*/ 5361 w 5561"/>
                <a:gd name="T37" fmla="*/ 1319 h 3447"/>
                <a:gd name="T38" fmla="*/ 5218 w 5561"/>
                <a:gd name="T39" fmla="*/ 1475 h 3447"/>
                <a:gd name="T40" fmla="*/ 5032 w 5561"/>
                <a:gd name="T41" fmla="*/ 1630 h 3447"/>
                <a:gd name="T42" fmla="*/ 4804 w 5561"/>
                <a:gd name="T43" fmla="*/ 1786 h 3447"/>
                <a:gd name="T44" fmla="*/ 4540 w 5561"/>
                <a:gd name="T45" fmla="*/ 1948 h 3447"/>
                <a:gd name="T46" fmla="*/ 4228 w 5561"/>
                <a:gd name="T47" fmla="*/ 2104 h 3447"/>
                <a:gd name="T48" fmla="*/ 3887 w 5561"/>
                <a:gd name="T49" fmla="*/ 2260 h 3447"/>
                <a:gd name="T50" fmla="*/ 3509 w 5561"/>
                <a:gd name="T51" fmla="*/ 2416 h 3447"/>
                <a:gd name="T52" fmla="*/ 3094 w 5561"/>
                <a:gd name="T53" fmla="*/ 2566 h 3447"/>
                <a:gd name="T54" fmla="*/ 2651 w 5561"/>
                <a:gd name="T55" fmla="*/ 2715 h 3447"/>
                <a:gd name="T56" fmla="*/ 2171 w 5561"/>
                <a:gd name="T57" fmla="*/ 2865 h 3447"/>
                <a:gd name="T58" fmla="*/ 1667 w 5561"/>
                <a:gd name="T59" fmla="*/ 3009 h 3447"/>
                <a:gd name="T60" fmla="*/ 1139 w 5561"/>
                <a:gd name="T61" fmla="*/ 3147 h 3447"/>
                <a:gd name="T62" fmla="*/ 582 w 5561"/>
                <a:gd name="T63" fmla="*/ 3279 h 3447"/>
                <a:gd name="T64" fmla="*/ 0 w 5561"/>
                <a:gd name="T65" fmla="*/ 3447 h 3447"/>
                <a:gd name="T66" fmla="*/ 870 w 5561"/>
                <a:gd name="T67" fmla="*/ 3249 h 3447"/>
                <a:gd name="T68" fmla="*/ 1421 w 5561"/>
                <a:gd name="T69" fmla="*/ 3105 h 3447"/>
                <a:gd name="T70" fmla="*/ 1943 w 5561"/>
                <a:gd name="T71" fmla="*/ 2961 h 3447"/>
                <a:gd name="T72" fmla="*/ 2441 w 5561"/>
                <a:gd name="T73" fmla="*/ 2817 h 3447"/>
                <a:gd name="T74" fmla="*/ 2909 w 5561"/>
                <a:gd name="T75" fmla="*/ 2668 h 3447"/>
                <a:gd name="T76" fmla="*/ 3340 w 5561"/>
                <a:gd name="T77" fmla="*/ 2512 h 3447"/>
                <a:gd name="T78" fmla="*/ 3742 w 5561"/>
                <a:gd name="T79" fmla="*/ 2356 h 3447"/>
                <a:gd name="T80" fmla="*/ 4109 w 5561"/>
                <a:gd name="T81" fmla="*/ 2200 h 3447"/>
                <a:gd name="T82" fmla="*/ 4439 w 5561"/>
                <a:gd name="T83" fmla="*/ 2038 h 3447"/>
                <a:gd name="T84" fmla="*/ 4732 w 5561"/>
                <a:gd name="T85" fmla="*/ 1876 h 3447"/>
                <a:gd name="T86" fmla="*/ 4984 w 5561"/>
                <a:gd name="T87" fmla="*/ 1720 h 3447"/>
                <a:gd name="T88" fmla="*/ 5194 w 5561"/>
                <a:gd name="T89" fmla="*/ 1559 h 3447"/>
                <a:gd name="T90" fmla="*/ 5355 w 5561"/>
                <a:gd name="T91" fmla="*/ 1397 h 3447"/>
                <a:gd name="T92" fmla="*/ 5476 w 5561"/>
                <a:gd name="T93" fmla="*/ 1241 h 3447"/>
                <a:gd name="T94" fmla="*/ 5554 w 5561"/>
                <a:gd name="T95" fmla="*/ 1085 h 3447"/>
                <a:gd name="T96" fmla="*/ 5572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58 w 5740"/>
                <a:gd name="T1" fmla="*/ 0 h 2098"/>
                <a:gd name="T2" fmla="*/ 5656 w 5740"/>
                <a:gd name="T3" fmla="*/ 72 h 2098"/>
                <a:gd name="T4" fmla="*/ 5554 w 5740"/>
                <a:gd name="T5" fmla="*/ 138 h 2098"/>
                <a:gd name="T6" fmla="*/ 5440 w 5740"/>
                <a:gd name="T7" fmla="*/ 210 h 2098"/>
                <a:gd name="T8" fmla="*/ 5321 w 5740"/>
                <a:gd name="T9" fmla="*/ 276 h 2098"/>
                <a:gd name="T10" fmla="*/ 5068 w 5740"/>
                <a:gd name="T11" fmla="*/ 414 h 2098"/>
                <a:gd name="T12" fmla="*/ 4792 w 5740"/>
                <a:gd name="T13" fmla="*/ 552 h 2098"/>
                <a:gd name="T14" fmla="*/ 4492 w 5740"/>
                <a:gd name="T15" fmla="*/ 690 h 2098"/>
                <a:gd name="T16" fmla="*/ 4175 w 5740"/>
                <a:gd name="T17" fmla="*/ 827 h 2098"/>
                <a:gd name="T18" fmla="*/ 3839 w 5740"/>
                <a:gd name="T19" fmla="*/ 959 h 2098"/>
                <a:gd name="T20" fmla="*/ 3479 w 5740"/>
                <a:gd name="T21" fmla="*/ 1091 h 2098"/>
                <a:gd name="T22" fmla="*/ 3101 w 5740"/>
                <a:gd name="T23" fmla="*/ 1223 h 2098"/>
                <a:gd name="T24" fmla="*/ 2705 w 5740"/>
                <a:gd name="T25" fmla="*/ 1355 h 2098"/>
                <a:gd name="T26" fmla="*/ 2291 w 5740"/>
                <a:gd name="T27" fmla="*/ 1481 h 2098"/>
                <a:gd name="T28" fmla="*/ 1866 w 5740"/>
                <a:gd name="T29" fmla="*/ 1601 h 2098"/>
                <a:gd name="T30" fmla="*/ 1421 w 5740"/>
                <a:gd name="T31" fmla="*/ 1721 h 2098"/>
                <a:gd name="T32" fmla="*/ 960 w 5740"/>
                <a:gd name="T33" fmla="*/ 1834 h 2098"/>
                <a:gd name="T34" fmla="*/ 48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9 w 5740"/>
                <a:gd name="T41" fmla="*/ 1990 h 2098"/>
                <a:gd name="T42" fmla="*/ 954 w 5740"/>
                <a:gd name="T43" fmla="*/ 1882 h 2098"/>
                <a:gd name="T44" fmla="*/ 1409 w 5740"/>
                <a:gd name="T45" fmla="*/ 1763 h 2098"/>
                <a:gd name="T46" fmla="*/ 1848 w 5740"/>
                <a:gd name="T47" fmla="*/ 1649 h 2098"/>
                <a:gd name="T48" fmla="*/ 2273 w 5740"/>
                <a:gd name="T49" fmla="*/ 1523 h 2098"/>
                <a:gd name="T50" fmla="*/ 2687 w 5740"/>
                <a:gd name="T51" fmla="*/ 1397 h 2098"/>
                <a:gd name="T52" fmla="*/ 3077 w 5740"/>
                <a:gd name="T53" fmla="*/ 1271 h 2098"/>
                <a:gd name="T54" fmla="*/ 3455 w 5740"/>
                <a:gd name="T55" fmla="*/ 1139 h 2098"/>
                <a:gd name="T56" fmla="*/ 3815 w 5740"/>
                <a:gd name="T57" fmla="*/ 1007 h 2098"/>
                <a:gd name="T58" fmla="*/ 4151 w 5740"/>
                <a:gd name="T59" fmla="*/ 875 h 2098"/>
                <a:gd name="T60" fmla="*/ 4474 w 5740"/>
                <a:gd name="T61" fmla="*/ 737 h 2098"/>
                <a:gd name="T62" fmla="*/ 4774 w 5740"/>
                <a:gd name="T63" fmla="*/ 600 h 2098"/>
                <a:gd name="T64" fmla="*/ 5056 w 5740"/>
                <a:gd name="T65" fmla="*/ 462 h 2098"/>
                <a:gd name="T66" fmla="*/ 5309 w 5740"/>
                <a:gd name="T67" fmla="*/ 324 h 2098"/>
                <a:gd name="T68" fmla="*/ 5548 w 5740"/>
                <a:gd name="T69" fmla="*/ 186 h 2098"/>
                <a:gd name="T70" fmla="*/ 5758 w 5740"/>
                <a:gd name="T71" fmla="*/ 48 h 2098"/>
                <a:gd name="T72" fmla="*/ 5758 w 5740"/>
                <a:gd name="T73" fmla="*/ 0 h 2098"/>
                <a:gd name="T74" fmla="*/ 575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61 w 1955"/>
                <a:gd name="T1" fmla="*/ 485 h 1265"/>
                <a:gd name="T2" fmla="*/ 1907 w 1955"/>
                <a:gd name="T3" fmla="*/ 390 h 1265"/>
                <a:gd name="T4" fmla="*/ 1775 w 1955"/>
                <a:gd name="T5" fmla="*/ 306 h 1265"/>
                <a:gd name="T6" fmla="*/ 1584 w 1955"/>
                <a:gd name="T7" fmla="*/ 228 h 1265"/>
                <a:gd name="T8" fmla="*/ 1331 w 1955"/>
                <a:gd name="T9" fmla="*/ 162 h 1265"/>
                <a:gd name="T10" fmla="*/ 1013 w 1955"/>
                <a:gd name="T11" fmla="*/ 102 h 1265"/>
                <a:gd name="T12" fmla="*/ 648 w 1955"/>
                <a:gd name="T13" fmla="*/ 54 h 1265"/>
                <a:gd name="T14" fmla="*/ 228 w 1955"/>
                <a:gd name="T15" fmla="*/ 18 h 1265"/>
                <a:gd name="T16" fmla="*/ 0 w 1955"/>
                <a:gd name="T17" fmla="*/ 12 h 1265"/>
                <a:gd name="T18" fmla="*/ 432 w 1955"/>
                <a:gd name="T19" fmla="*/ 48 h 1265"/>
                <a:gd name="T20" fmla="*/ 815 w 1955"/>
                <a:gd name="T21" fmla="*/ 90 h 1265"/>
                <a:gd name="T22" fmla="*/ 1152 w 1955"/>
                <a:gd name="T23" fmla="*/ 144 h 1265"/>
                <a:gd name="T24" fmla="*/ 1427 w 1955"/>
                <a:gd name="T25" fmla="*/ 204 h 1265"/>
                <a:gd name="T26" fmla="*/ 1643 w 1955"/>
                <a:gd name="T27" fmla="*/ 276 h 1265"/>
                <a:gd name="T28" fmla="*/ 1800 w 1955"/>
                <a:gd name="T29" fmla="*/ 360 h 1265"/>
                <a:gd name="T30" fmla="*/ 1889 w 1955"/>
                <a:gd name="T31" fmla="*/ 443 h 1265"/>
                <a:gd name="T32" fmla="*/ 1907 w 1955"/>
                <a:gd name="T33" fmla="*/ 539 h 1265"/>
                <a:gd name="T34" fmla="*/ 1860 w 1955"/>
                <a:gd name="T35" fmla="*/ 629 h 1265"/>
                <a:gd name="T36" fmla="*/ 1751 w 1955"/>
                <a:gd name="T37" fmla="*/ 719 h 1265"/>
                <a:gd name="T38" fmla="*/ 1584 w 1955"/>
                <a:gd name="T39" fmla="*/ 809 h 1265"/>
                <a:gd name="T40" fmla="*/ 1361 w 1955"/>
                <a:gd name="T41" fmla="*/ 899 h 1265"/>
                <a:gd name="T42" fmla="*/ 1091 w 1955"/>
                <a:gd name="T43" fmla="*/ 989 h 1265"/>
                <a:gd name="T44" fmla="*/ 767 w 1955"/>
                <a:gd name="T45" fmla="*/ 1073 h 1265"/>
                <a:gd name="T46" fmla="*/ 408 w 1955"/>
                <a:gd name="T47" fmla="*/ 1157 h 1265"/>
                <a:gd name="T48" fmla="*/ 0 w 1955"/>
                <a:gd name="T49" fmla="*/ 1241 h 1265"/>
                <a:gd name="T50" fmla="*/ 216 w 1955"/>
                <a:gd name="T51" fmla="*/ 1223 h 1265"/>
                <a:gd name="T52" fmla="*/ 612 w 1955"/>
                <a:gd name="T53" fmla="*/ 1139 h 1265"/>
                <a:gd name="T54" fmla="*/ 960 w 1955"/>
                <a:gd name="T55" fmla="*/ 1049 h 1265"/>
                <a:gd name="T56" fmla="*/ 1266 w 1955"/>
                <a:gd name="T57" fmla="*/ 959 h 1265"/>
                <a:gd name="T58" fmla="*/ 1518 w 1955"/>
                <a:gd name="T59" fmla="*/ 863 h 1265"/>
                <a:gd name="T60" fmla="*/ 1721 w 1955"/>
                <a:gd name="T61" fmla="*/ 767 h 1265"/>
                <a:gd name="T62" fmla="*/ 1866 w 1955"/>
                <a:gd name="T63" fmla="*/ 677 h 1265"/>
                <a:gd name="T64" fmla="*/ 1943 w 1955"/>
                <a:gd name="T65" fmla="*/ 581 h 1265"/>
                <a:gd name="T66" fmla="*/ 196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09 w 4694"/>
                <a:gd name="T1" fmla="*/ 797 h 2901"/>
                <a:gd name="T2" fmla="*/ 4679 w 4694"/>
                <a:gd name="T3" fmla="*/ 665 h 2901"/>
                <a:gd name="T4" fmla="*/ 4601 w 4694"/>
                <a:gd name="T5" fmla="*/ 540 h 2901"/>
                <a:gd name="T6" fmla="*/ 4480 w 4694"/>
                <a:gd name="T7" fmla="*/ 426 h 2901"/>
                <a:gd name="T8" fmla="*/ 4313 w 4694"/>
                <a:gd name="T9" fmla="*/ 312 h 2901"/>
                <a:gd name="T10" fmla="*/ 4097 w 4694"/>
                <a:gd name="T11" fmla="*/ 216 h 2901"/>
                <a:gd name="T12" fmla="*/ 3845 w 4694"/>
                <a:gd name="T13" fmla="*/ 120 h 2901"/>
                <a:gd name="T14" fmla="*/ 3551 w 4694"/>
                <a:gd name="T15" fmla="*/ 36 h 2901"/>
                <a:gd name="T16" fmla="*/ 3215 w 4694"/>
                <a:gd name="T17" fmla="*/ 0 h 2901"/>
                <a:gd name="T18" fmla="*/ 3551 w 4694"/>
                <a:gd name="T19" fmla="*/ 78 h 2901"/>
                <a:gd name="T20" fmla="*/ 3845 w 4694"/>
                <a:gd name="T21" fmla="*/ 162 h 2901"/>
                <a:gd name="T22" fmla="*/ 4097 w 4694"/>
                <a:gd name="T23" fmla="*/ 258 h 2901"/>
                <a:gd name="T24" fmla="*/ 4301 w 4694"/>
                <a:gd name="T25" fmla="*/ 366 h 2901"/>
                <a:gd name="T26" fmla="*/ 4457 w 4694"/>
                <a:gd name="T27" fmla="*/ 480 h 2901"/>
                <a:gd name="T28" fmla="*/ 4565 w 4694"/>
                <a:gd name="T29" fmla="*/ 605 h 2901"/>
                <a:gd name="T30" fmla="*/ 4625 w 4694"/>
                <a:gd name="T31" fmla="*/ 737 h 2901"/>
                <a:gd name="T32" fmla="*/ 4625 w 4694"/>
                <a:gd name="T33" fmla="*/ 875 h 2901"/>
                <a:gd name="T34" fmla="*/ 4583 w 4694"/>
                <a:gd name="T35" fmla="*/ 1001 h 2901"/>
                <a:gd name="T36" fmla="*/ 4504 w 4694"/>
                <a:gd name="T37" fmla="*/ 1127 h 2901"/>
                <a:gd name="T38" fmla="*/ 4385 w 4694"/>
                <a:gd name="T39" fmla="*/ 1259 h 2901"/>
                <a:gd name="T40" fmla="*/ 4228 w 4694"/>
                <a:gd name="T41" fmla="*/ 1385 h 2901"/>
                <a:gd name="T42" fmla="*/ 4037 w 4694"/>
                <a:gd name="T43" fmla="*/ 1517 h 2901"/>
                <a:gd name="T44" fmla="*/ 3815 w 4694"/>
                <a:gd name="T45" fmla="*/ 1648 h 2901"/>
                <a:gd name="T46" fmla="*/ 3557 w 4694"/>
                <a:gd name="T47" fmla="*/ 1774 h 2901"/>
                <a:gd name="T48" fmla="*/ 3269 w 4694"/>
                <a:gd name="T49" fmla="*/ 1906 h 2901"/>
                <a:gd name="T50" fmla="*/ 2951 w 4694"/>
                <a:gd name="T51" fmla="*/ 2032 h 2901"/>
                <a:gd name="T52" fmla="*/ 2603 w 4694"/>
                <a:gd name="T53" fmla="*/ 2164 h 2901"/>
                <a:gd name="T54" fmla="*/ 2231 w 4694"/>
                <a:gd name="T55" fmla="*/ 2284 h 2901"/>
                <a:gd name="T56" fmla="*/ 1830 w 4694"/>
                <a:gd name="T57" fmla="*/ 2410 h 2901"/>
                <a:gd name="T58" fmla="*/ 1403 w 4694"/>
                <a:gd name="T59" fmla="*/ 2530 h 2901"/>
                <a:gd name="T60" fmla="*/ 486 w 4694"/>
                <a:gd name="T61" fmla="*/ 2757 h 2901"/>
                <a:gd name="T62" fmla="*/ 0 w 4694"/>
                <a:gd name="T63" fmla="*/ 2901 h 2901"/>
                <a:gd name="T64" fmla="*/ 972 w 4694"/>
                <a:gd name="T65" fmla="*/ 2674 h 2901"/>
                <a:gd name="T66" fmla="*/ 1643 w 4694"/>
                <a:gd name="T67" fmla="*/ 2494 h 2901"/>
                <a:gd name="T68" fmla="*/ 2064 w 4694"/>
                <a:gd name="T69" fmla="*/ 2374 h 2901"/>
                <a:gd name="T70" fmla="*/ 2459 w 4694"/>
                <a:gd name="T71" fmla="*/ 2248 h 2901"/>
                <a:gd name="T72" fmla="*/ 2825 w 4694"/>
                <a:gd name="T73" fmla="*/ 2116 h 2901"/>
                <a:gd name="T74" fmla="*/ 3161 w 4694"/>
                <a:gd name="T75" fmla="*/ 1984 h 2901"/>
                <a:gd name="T76" fmla="*/ 3473 w 4694"/>
                <a:gd name="T77" fmla="*/ 1858 h 2901"/>
                <a:gd name="T78" fmla="*/ 3749 w 4694"/>
                <a:gd name="T79" fmla="*/ 1720 h 2901"/>
                <a:gd name="T80" fmla="*/ 3995 w 4694"/>
                <a:gd name="T81" fmla="*/ 1589 h 2901"/>
                <a:gd name="T82" fmla="*/ 4204 w 4694"/>
                <a:gd name="T83" fmla="*/ 1457 h 2901"/>
                <a:gd name="T84" fmla="*/ 4385 w 4694"/>
                <a:gd name="T85" fmla="*/ 1325 h 2901"/>
                <a:gd name="T86" fmla="*/ 4522 w 4694"/>
                <a:gd name="T87" fmla="*/ 1193 h 2901"/>
                <a:gd name="T88" fmla="*/ 4625 w 4694"/>
                <a:gd name="T89" fmla="*/ 1061 h 2901"/>
                <a:gd name="T90" fmla="*/ 4685 w 4694"/>
                <a:gd name="T91" fmla="*/ 935 h 2901"/>
                <a:gd name="T92" fmla="*/ 4703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73 w 3761"/>
                <a:gd name="T1" fmla="*/ 719 h 2356"/>
                <a:gd name="T2" fmla="*/ 3743 w 3761"/>
                <a:gd name="T3" fmla="*/ 599 h 2356"/>
                <a:gd name="T4" fmla="*/ 3665 w 3761"/>
                <a:gd name="T5" fmla="*/ 486 h 2356"/>
                <a:gd name="T6" fmla="*/ 3533 w 3761"/>
                <a:gd name="T7" fmla="*/ 378 h 2356"/>
                <a:gd name="T8" fmla="*/ 3359 w 3761"/>
                <a:gd name="T9" fmla="*/ 282 h 2356"/>
                <a:gd name="T10" fmla="*/ 3137 w 3761"/>
                <a:gd name="T11" fmla="*/ 192 h 2356"/>
                <a:gd name="T12" fmla="*/ 2873 w 3761"/>
                <a:gd name="T13" fmla="*/ 108 h 2356"/>
                <a:gd name="T14" fmla="*/ 2567 w 3761"/>
                <a:gd name="T15" fmla="*/ 36 h 2356"/>
                <a:gd name="T16" fmla="*/ 2237 w 3761"/>
                <a:gd name="T17" fmla="*/ 0 h 2356"/>
                <a:gd name="T18" fmla="*/ 2585 w 3761"/>
                <a:gd name="T19" fmla="*/ 72 h 2356"/>
                <a:gd name="T20" fmla="*/ 2885 w 3761"/>
                <a:gd name="T21" fmla="*/ 150 h 2356"/>
                <a:gd name="T22" fmla="*/ 3149 w 3761"/>
                <a:gd name="T23" fmla="*/ 234 h 2356"/>
                <a:gd name="T24" fmla="*/ 3359 w 3761"/>
                <a:gd name="T25" fmla="*/ 330 h 2356"/>
                <a:gd name="T26" fmla="*/ 3527 w 3761"/>
                <a:gd name="T27" fmla="*/ 432 h 2356"/>
                <a:gd name="T28" fmla="*/ 3635 w 3761"/>
                <a:gd name="T29" fmla="*/ 545 h 2356"/>
                <a:gd name="T30" fmla="*/ 3695 w 3761"/>
                <a:gd name="T31" fmla="*/ 665 h 2356"/>
                <a:gd name="T32" fmla="*/ 3701 w 3761"/>
                <a:gd name="T33" fmla="*/ 791 h 2356"/>
                <a:gd name="T34" fmla="*/ 3665 w 3761"/>
                <a:gd name="T35" fmla="*/ 887 h 2356"/>
                <a:gd name="T36" fmla="*/ 3604 w 3761"/>
                <a:gd name="T37" fmla="*/ 989 h 2356"/>
                <a:gd name="T38" fmla="*/ 3509 w 3761"/>
                <a:gd name="T39" fmla="*/ 1091 h 2356"/>
                <a:gd name="T40" fmla="*/ 3383 w 3761"/>
                <a:gd name="T41" fmla="*/ 1187 h 2356"/>
                <a:gd name="T42" fmla="*/ 3233 w 3761"/>
                <a:gd name="T43" fmla="*/ 1289 h 2356"/>
                <a:gd name="T44" fmla="*/ 3053 w 3761"/>
                <a:gd name="T45" fmla="*/ 1391 h 2356"/>
                <a:gd name="T46" fmla="*/ 2843 w 3761"/>
                <a:gd name="T47" fmla="*/ 1493 h 2356"/>
                <a:gd name="T48" fmla="*/ 2615 w 3761"/>
                <a:gd name="T49" fmla="*/ 1589 h 2356"/>
                <a:gd name="T50" fmla="*/ 2082 w 3761"/>
                <a:gd name="T51" fmla="*/ 1786 h 2356"/>
                <a:gd name="T52" fmla="*/ 1464 w 3761"/>
                <a:gd name="T53" fmla="*/ 1972 h 2356"/>
                <a:gd name="T54" fmla="*/ 767 w 3761"/>
                <a:gd name="T55" fmla="*/ 2158 h 2356"/>
                <a:gd name="T56" fmla="*/ 0 w 3761"/>
                <a:gd name="T57" fmla="*/ 2326 h 2356"/>
                <a:gd name="T58" fmla="*/ 402 w 3761"/>
                <a:gd name="T59" fmla="*/ 2272 h 2356"/>
                <a:gd name="T60" fmla="*/ 1146 w 3761"/>
                <a:gd name="T61" fmla="*/ 2092 h 2356"/>
                <a:gd name="T62" fmla="*/ 1818 w 3761"/>
                <a:gd name="T63" fmla="*/ 1900 h 2356"/>
                <a:gd name="T64" fmla="*/ 2400 w 3761"/>
                <a:gd name="T65" fmla="*/ 1702 h 2356"/>
                <a:gd name="T66" fmla="*/ 2657 w 3761"/>
                <a:gd name="T67" fmla="*/ 1607 h 2356"/>
                <a:gd name="T68" fmla="*/ 2891 w 3761"/>
                <a:gd name="T69" fmla="*/ 1505 h 2356"/>
                <a:gd name="T70" fmla="*/ 3101 w 3761"/>
                <a:gd name="T71" fmla="*/ 1403 h 2356"/>
                <a:gd name="T72" fmla="*/ 3287 w 3761"/>
                <a:gd name="T73" fmla="*/ 1301 h 2356"/>
                <a:gd name="T74" fmla="*/ 3443 w 3761"/>
                <a:gd name="T75" fmla="*/ 1193 h 2356"/>
                <a:gd name="T76" fmla="*/ 3569 w 3761"/>
                <a:gd name="T77" fmla="*/ 1091 h 2356"/>
                <a:gd name="T78" fmla="*/ 3665 w 3761"/>
                <a:gd name="T79" fmla="*/ 989 h 2356"/>
                <a:gd name="T80" fmla="*/ 3731 w 3761"/>
                <a:gd name="T81" fmla="*/ 887 h 2356"/>
                <a:gd name="T82" fmla="*/ 376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33 w 2924"/>
                <a:gd name="T1" fmla="*/ 647 h 1846"/>
                <a:gd name="T2" fmla="*/ 2885 w 2924"/>
                <a:gd name="T3" fmla="*/ 528 h 1846"/>
                <a:gd name="T4" fmla="*/ 2758 w 2924"/>
                <a:gd name="T5" fmla="*/ 414 h 1846"/>
                <a:gd name="T6" fmla="*/ 2567 w 2924"/>
                <a:gd name="T7" fmla="*/ 318 h 1846"/>
                <a:gd name="T8" fmla="*/ 2309 w 2924"/>
                <a:gd name="T9" fmla="*/ 228 h 1846"/>
                <a:gd name="T10" fmla="*/ 1991 w 2924"/>
                <a:gd name="T11" fmla="*/ 150 h 1846"/>
                <a:gd name="T12" fmla="*/ 1613 w 2924"/>
                <a:gd name="T13" fmla="*/ 78 h 1846"/>
                <a:gd name="T14" fmla="*/ 1182 w 2924"/>
                <a:gd name="T15" fmla="*/ 24 h 1846"/>
                <a:gd name="T16" fmla="*/ 696 w 2924"/>
                <a:gd name="T17" fmla="*/ 0 h 1846"/>
                <a:gd name="T18" fmla="*/ 1194 w 2924"/>
                <a:gd name="T19" fmla="*/ 48 h 1846"/>
                <a:gd name="T20" fmla="*/ 1631 w 2924"/>
                <a:gd name="T21" fmla="*/ 108 h 1846"/>
                <a:gd name="T22" fmla="*/ 2015 w 2924"/>
                <a:gd name="T23" fmla="*/ 180 h 1846"/>
                <a:gd name="T24" fmla="*/ 2333 w 2924"/>
                <a:gd name="T25" fmla="*/ 264 h 1846"/>
                <a:gd name="T26" fmla="*/ 2579 w 2924"/>
                <a:gd name="T27" fmla="*/ 360 h 1846"/>
                <a:gd name="T28" fmla="*/ 2758 w 2924"/>
                <a:gd name="T29" fmla="*/ 468 h 1846"/>
                <a:gd name="T30" fmla="*/ 2855 w 2924"/>
                <a:gd name="T31" fmla="*/ 587 h 1846"/>
                <a:gd name="T32" fmla="*/ 2873 w 2924"/>
                <a:gd name="T33" fmla="*/ 713 h 1846"/>
                <a:gd name="T34" fmla="*/ 2849 w 2924"/>
                <a:gd name="T35" fmla="*/ 785 h 1846"/>
                <a:gd name="T36" fmla="*/ 2801 w 2924"/>
                <a:gd name="T37" fmla="*/ 857 h 1846"/>
                <a:gd name="T38" fmla="*/ 2633 w 2924"/>
                <a:gd name="T39" fmla="*/ 1001 h 1846"/>
                <a:gd name="T40" fmla="*/ 2375 w 2924"/>
                <a:gd name="T41" fmla="*/ 1145 h 1846"/>
                <a:gd name="T42" fmla="*/ 2039 w 2924"/>
                <a:gd name="T43" fmla="*/ 1289 h 1846"/>
                <a:gd name="T44" fmla="*/ 1631 w 2924"/>
                <a:gd name="T45" fmla="*/ 1433 h 1846"/>
                <a:gd name="T46" fmla="*/ 1146 w 2924"/>
                <a:gd name="T47" fmla="*/ 1571 h 1846"/>
                <a:gd name="T48" fmla="*/ 606 w 2924"/>
                <a:gd name="T49" fmla="*/ 1702 h 1846"/>
                <a:gd name="T50" fmla="*/ 0 w 2924"/>
                <a:gd name="T51" fmla="*/ 1828 h 1846"/>
                <a:gd name="T52" fmla="*/ 312 w 2924"/>
                <a:gd name="T53" fmla="*/ 1780 h 1846"/>
                <a:gd name="T54" fmla="*/ 900 w 2924"/>
                <a:gd name="T55" fmla="*/ 1648 h 1846"/>
                <a:gd name="T56" fmla="*/ 1421 w 2924"/>
                <a:gd name="T57" fmla="*/ 1511 h 1846"/>
                <a:gd name="T58" fmla="*/ 1877 w 2924"/>
                <a:gd name="T59" fmla="*/ 1367 h 1846"/>
                <a:gd name="T60" fmla="*/ 2261 w 2924"/>
                <a:gd name="T61" fmla="*/ 1223 h 1846"/>
                <a:gd name="T62" fmla="*/ 2567 w 2924"/>
                <a:gd name="T63" fmla="*/ 1079 h 1846"/>
                <a:gd name="T64" fmla="*/ 2783 w 2924"/>
                <a:gd name="T65" fmla="*/ 929 h 1846"/>
                <a:gd name="T66" fmla="*/ 2885 w 2924"/>
                <a:gd name="T67" fmla="*/ 815 h 1846"/>
                <a:gd name="T68" fmla="*/ 2921 w 2924"/>
                <a:gd name="T69" fmla="*/ 743 h 1846"/>
                <a:gd name="T70" fmla="*/ 2933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1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04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93 w 1488"/>
                <a:gd name="T7" fmla="*/ 186 h 204"/>
                <a:gd name="T8" fmla="*/ 1404 w 1488"/>
                <a:gd name="T9" fmla="*/ 204 h 204"/>
                <a:gd name="T10" fmla="*/ 1404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044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045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4 w 323"/>
                  <a:gd name="T13" fmla="*/ 18 h 162"/>
                  <a:gd name="T14" fmla="*/ 240 w 323"/>
                  <a:gd name="T15" fmla="*/ 54 h 162"/>
                  <a:gd name="T16" fmla="*/ 288 w 323"/>
                  <a:gd name="T17" fmla="*/ 90 h 162"/>
                  <a:gd name="T18" fmla="*/ 318 w 323"/>
                  <a:gd name="T19" fmla="*/ 114 h 162"/>
                  <a:gd name="T20" fmla="*/ 324 w 323"/>
                  <a:gd name="T21" fmla="*/ 126 h 162"/>
                  <a:gd name="T22" fmla="*/ 324 w 323"/>
                  <a:gd name="T23" fmla="*/ 126 h 162"/>
                  <a:gd name="T24" fmla="*/ 222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70 w 1250"/>
                  <a:gd name="T1" fmla="*/ 641 h 923"/>
                  <a:gd name="T2" fmla="*/ 1170 w 1250"/>
                  <a:gd name="T3" fmla="*/ 473 h 923"/>
                  <a:gd name="T4" fmla="*/ 1140 w 1250"/>
                  <a:gd name="T5" fmla="*/ 384 h 923"/>
                  <a:gd name="T6" fmla="*/ 1116 w 1250"/>
                  <a:gd name="T7" fmla="*/ 288 h 923"/>
                  <a:gd name="T8" fmla="*/ 1056 w 1250"/>
                  <a:gd name="T9" fmla="*/ 174 h 923"/>
                  <a:gd name="T10" fmla="*/ 984 w 1250"/>
                  <a:gd name="T11" fmla="*/ 96 h 923"/>
                  <a:gd name="T12" fmla="*/ 966 w 1250"/>
                  <a:gd name="T13" fmla="*/ 72 h 923"/>
                  <a:gd name="T14" fmla="*/ 894 w 1250"/>
                  <a:gd name="T15" fmla="*/ 18 h 923"/>
                  <a:gd name="T16" fmla="*/ 822 w 1250"/>
                  <a:gd name="T17" fmla="*/ 6 h 923"/>
                  <a:gd name="T18" fmla="*/ 714 w 1250"/>
                  <a:gd name="T19" fmla="*/ 24 h 923"/>
                  <a:gd name="T20" fmla="*/ 666 w 1250"/>
                  <a:gd name="T21" fmla="*/ 42 h 923"/>
                  <a:gd name="T22" fmla="*/ 570 w 1250"/>
                  <a:gd name="T23" fmla="*/ 120 h 923"/>
                  <a:gd name="T24" fmla="*/ 534 w 1250"/>
                  <a:gd name="T25" fmla="*/ 228 h 923"/>
                  <a:gd name="T26" fmla="*/ 511 w 1250"/>
                  <a:gd name="T27" fmla="*/ 348 h 923"/>
                  <a:gd name="T28" fmla="*/ 432 w 1250"/>
                  <a:gd name="T29" fmla="*/ 479 h 923"/>
                  <a:gd name="T30" fmla="*/ 414 w 1250"/>
                  <a:gd name="T31" fmla="*/ 539 h 923"/>
                  <a:gd name="T32" fmla="*/ 354 w 1250"/>
                  <a:gd name="T33" fmla="*/ 599 h 923"/>
                  <a:gd name="T34" fmla="*/ 306 w 1250"/>
                  <a:gd name="T35" fmla="*/ 629 h 923"/>
                  <a:gd name="T36" fmla="*/ 294 w 1250"/>
                  <a:gd name="T37" fmla="*/ 635 h 923"/>
                  <a:gd name="T38" fmla="*/ 258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1 w 1250"/>
                  <a:gd name="T47" fmla="*/ 869 h 923"/>
                  <a:gd name="T48" fmla="*/ 642 w 1250"/>
                  <a:gd name="T49" fmla="*/ 827 h 923"/>
                  <a:gd name="T50" fmla="*/ 702 w 1250"/>
                  <a:gd name="T51" fmla="*/ 725 h 923"/>
                  <a:gd name="T52" fmla="*/ 696 w 1250"/>
                  <a:gd name="T53" fmla="*/ 611 h 923"/>
                  <a:gd name="T54" fmla="*/ 780 w 1250"/>
                  <a:gd name="T55" fmla="*/ 551 h 923"/>
                  <a:gd name="T56" fmla="*/ 882 w 1250"/>
                  <a:gd name="T57" fmla="*/ 449 h 923"/>
                  <a:gd name="T58" fmla="*/ 912 w 1250"/>
                  <a:gd name="T59" fmla="*/ 414 h 923"/>
                  <a:gd name="T60" fmla="*/ 978 w 1250"/>
                  <a:gd name="T61" fmla="*/ 318 h 923"/>
                  <a:gd name="T62" fmla="*/ 1026 w 1250"/>
                  <a:gd name="T63" fmla="*/ 336 h 923"/>
                  <a:gd name="T64" fmla="*/ 1122 w 1250"/>
                  <a:gd name="T65" fmla="*/ 617 h 923"/>
                  <a:gd name="T66" fmla="*/ 1116 w 1250"/>
                  <a:gd name="T67" fmla="*/ 689 h 923"/>
                  <a:gd name="T68" fmla="*/ 1152 w 1250"/>
                  <a:gd name="T69" fmla="*/ 749 h 923"/>
                  <a:gd name="T70" fmla="*/ 1206 w 1250"/>
                  <a:gd name="T71" fmla="*/ 713 h 923"/>
                  <a:gd name="T72" fmla="*/ 1242 w 1250"/>
                  <a:gd name="T73" fmla="*/ 749 h 923"/>
                  <a:gd name="T74" fmla="*/ 1254 w 1250"/>
                  <a:gd name="T75" fmla="*/ 743 h 923"/>
                  <a:gd name="T76" fmla="*/ 696 w 1250"/>
                  <a:gd name="T77" fmla="*/ 264 h 923"/>
                  <a:gd name="T78" fmla="*/ 787 w 1250"/>
                  <a:gd name="T79" fmla="*/ 372 h 923"/>
                  <a:gd name="T80" fmla="*/ 768 w 1250"/>
                  <a:gd name="T81" fmla="*/ 443 h 923"/>
                  <a:gd name="T82" fmla="*/ 708 w 1250"/>
                  <a:gd name="T83" fmla="*/ 515 h 923"/>
                  <a:gd name="T84" fmla="*/ 660 w 1250"/>
                  <a:gd name="T85" fmla="*/ 569 h 923"/>
                  <a:gd name="T86" fmla="*/ 618 w 1250"/>
                  <a:gd name="T87" fmla="*/ 593 h 923"/>
                  <a:gd name="T88" fmla="*/ 576 w 1250"/>
                  <a:gd name="T89" fmla="*/ 617 h 923"/>
                  <a:gd name="T90" fmla="*/ 564 w 1250"/>
                  <a:gd name="T91" fmla="*/ 707 h 923"/>
                  <a:gd name="T92" fmla="*/ 354 w 1250"/>
                  <a:gd name="T93" fmla="*/ 755 h 923"/>
                  <a:gd name="T94" fmla="*/ 390 w 1250"/>
                  <a:gd name="T95" fmla="*/ 641 h 923"/>
                  <a:gd name="T96" fmla="*/ 426 w 1250"/>
                  <a:gd name="T97" fmla="*/ 647 h 923"/>
                  <a:gd name="T98" fmla="*/ 444 w 1250"/>
                  <a:gd name="T99" fmla="*/ 617 h 923"/>
                  <a:gd name="T100" fmla="*/ 570 w 1250"/>
                  <a:gd name="T101" fmla="*/ 515 h 923"/>
                  <a:gd name="T102" fmla="*/ 618 w 1250"/>
                  <a:gd name="T103" fmla="*/ 473 h 923"/>
                  <a:gd name="T104" fmla="*/ 642 w 1250"/>
                  <a:gd name="T105" fmla="*/ 396 h 923"/>
                  <a:gd name="T106" fmla="*/ 642 w 1250"/>
                  <a:gd name="T107" fmla="*/ 378 h 923"/>
                  <a:gd name="T108" fmla="*/ 666 w 1250"/>
                  <a:gd name="T109" fmla="*/ 270 h 923"/>
                  <a:gd name="T110" fmla="*/ 684 w 1250"/>
                  <a:gd name="T111" fmla="*/ 192 h 923"/>
                  <a:gd name="T112" fmla="*/ 696 w 1250"/>
                  <a:gd name="T113" fmla="*/ 264 h 923"/>
                  <a:gd name="T114" fmla="*/ 534 w 1250"/>
                  <a:gd name="T115" fmla="*/ 455 h 923"/>
                  <a:gd name="T116" fmla="*/ 63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9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0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9 w 72"/>
                  <a:gd name="T3" fmla="*/ 24 h 54"/>
                  <a:gd name="T4" fmla="*/ 61 w 72"/>
                  <a:gd name="T5" fmla="*/ 12 h 54"/>
                  <a:gd name="T6" fmla="*/ 67 w 72"/>
                  <a:gd name="T7" fmla="*/ 6 h 54"/>
                  <a:gd name="T8" fmla="*/ 73 w 72"/>
                  <a:gd name="T9" fmla="*/ 0 h 54"/>
                  <a:gd name="T10" fmla="*/ 43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5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6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8 w 287"/>
                  <a:gd name="T1" fmla="*/ 0 h 84"/>
                  <a:gd name="T2" fmla="*/ 0 w 287"/>
                  <a:gd name="T3" fmla="*/ 84 h 84"/>
                  <a:gd name="T4" fmla="*/ 169 w 287"/>
                  <a:gd name="T5" fmla="*/ 36 h 84"/>
                  <a:gd name="T6" fmla="*/ 114 w 287"/>
                  <a:gd name="T7" fmla="*/ 60 h 84"/>
                  <a:gd name="T8" fmla="*/ 277 w 287"/>
                  <a:gd name="T9" fmla="*/ 18 h 84"/>
                  <a:gd name="T10" fmla="*/ 288 w 287"/>
                  <a:gd name="T11" fmla="*/ 0 h 84"/>
                  <a:gd name="T12" fmla="*/ 288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8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9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0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1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2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3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4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5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6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7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8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9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8713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714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EAA84B-F554-4186-9E93-74F9AFF7789D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04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6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atin typeface="Bradley Hand ITC" pitchFamily="66" charset="0"/>
              </a:rPr>
              <a:t>The Muscle System</a:t>
            </a:r>
            <a:endParaRPr lang="en-US" sz="7200" b="1" dirty="0">
              <a:latin typeface="Bradley Hand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eorgia" pitchFamily="18" charset="0"/>
              </a:rPr>
              <a:t>Chapter 7</a:t>
            </a:r>
            <a:endParaRPr lang="en-US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itchFamily="66" charset="0"/>
              </a:rPr>
              <a:t>Muscles Attachments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4572000" cy="52578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143000"/>
            <a:ext cx="3581400" cy="5334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 panose="02040502050405020303" pitchFamily="18" charset="0"/>
              </a:rPr>
              <a:t>Ligament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Cord of fibrous tissue that connects bone to bone</a:t>
            </a:r>
            <a:endParaRPr lang="en-US" sz="3600" dirty="0">
              <a:latin typeface="Georgia" panose="02040502050405020303" pitchFamily="18" charset="0"/>
            </a:endParaRPr>
          </a:p>
          <a:p>
            <a:endParaRPr lang="en-US" sz="4000" dirty="0"/>
          </a:p>
        </p:txBody>
      </p:sp>
      <p:sp>
        <p:nvSpPr>
          <p:cNvPr id="6" name="Left-Up Arrow 5"/>
          <p:cNvSpPr/>
          <p:nvPr/>
        </p:nvSpPr>
        <p:spPr>
          <a:xfrm rot="11692139">
            <a:off x="4108620" y="1438538"/>
            <a:ext cx="850392" cy="1357856"/>
          </a:xfrm>
          <a:prstGeom prst="lef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3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itchFamily="66" charset="0"/>
              </a:rPr>
              <a:t>Muscles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419600" cy="48768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Georgia" panose="02040502050405020303" pitchFamily="18" charset="0"/>
              </a:rPr>
              <a:t>Aponeurosis</a:t>
            </a:r>
          </a:p>
          <a:p>
            <a:pPr lvl="1"/>
            <a:r>
              <a:rPr lang="en-US" altLang="en-US" sz="4000" dirty="0">
                <a:latin typeface="Georgia" panose="02040502050405020303" pitchFamily="18" charset="0"/>
              </a:rPr>
              <a:t>fibrous or </a:t>
            </a:r>
            <a:r>
              <a:rPr lang="en-US" altLang="en-US" sz="4000" dirty="0" err="1">
                <a:latin typeface="Georgia" panose="02040502050405020303" pitchFamily="18" charset="0"/>
              </a:rPr>
              <a:t>membraneous</a:t>
            </a:r>
            <a:r>
              <a:rPr lang="en-US" altLang="en-US" sz="4000" dirty="0">
                <a:latin typeface="Georgia" panose="02040502050405020303" pitchFamily="18" charset="0"/>
              </a:rPr>
              <a:t> sheet; expanded </a:t>
            </a:r>
            <a:r>
              <a:rPr lang="en-US" altLang="en-US" sz="4000" dirty="0" smtClean="0">
                <a:latin typeface="Georgia" panose="02040502050405020303" pitchFamily="18" charset="0"/>
              </a:rPr>
              <a:t>tendon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8" descr="livepalmofhandpalmapone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4571999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7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Each muscle begins at an </a:t>
            </a:r>
            <a:r>
              <a:rPr lang="en-US" u="sng" dirty="0" smtClean="0">
                <a:latin typeface="Georgia" pitchFamily="18" charset="0"/>
              </a:rPr>
              <a:t>origin</a:t>
            </a:r>
            <a:r>
              <a:rPr lang="en-US" dirty="0" smtClean="0">
                <a:latin typeface="Georgia" pitchFamily="18" charset="0"/>
              </a:rPr>
              <a:t>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Stationary</a:t>
            </a:r>
          </a:p>
          <a:p>
            <a:r>
              <a:rPr lang="en-US" dirty="0" smtClean="0">
                <a:latin typeface="Georgia" pitchFamily="18" charset="0"/>
              </a:rPr>
              <a:t>Each muscle ends at an </a:t>
            </a:r>
            <a:r>
              <a:rPr lang="en-US" u="sng" dirty="0" smtClean="0">
                <a:latin typeface="Georgia" pitchFamily="18" charset="0"/>
              </a:rPr>
              <a:t>insertion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Moves closer to the origin of a muscle during a muscle contraction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5000" t="3333" r="8750"/>
          <a:stretch>
            <a:fillRect/>
          </a:stretch>
        </p:blipFill>
        <p:spPr bwMode="auto">
          <a:xfrm>
            <a:off x="2590800" y="3124200"/>
            <a:ext cx="4441935" cy="37338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4114800" y="3581400"/>
            <a:ext cx="1219200" cy="381000"/>
          </a:xfrm>
          <a:prstGeom prst="roundRect">
            <a:avLst/>
          </a:prstGeom>
          <a:noFill/>
          <a:ln>
            <a:solidFill>
              <a:srgbClr val="58F818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19400" y="5943600"/>
            <a:ext cx="1219200" cy="381000"/>
          </a:xfrm>
          <a:prstGeom prst="roundRect">
            <a:avLst/>
          </a:prstGeom>
          <a:noFill/>
          <a:ln>
            <a:solidFill>
              <a:srgbClr val="58F818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Interactions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848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/>
              <a:t>Prime Mover</a:t>
            </a:r>
          </a:p>
          <a:p>
            <a:pPr lvl="1" eaLnBrk="1" hangingPunct="1">
              <a:defRPr/>
            </a:pPr>
            <a:r>
              <a:rPr lang="en-US" altLang="en-US" sz="4800" dirty="0" smtClean="0"/>
              <a:t>aka:  agonist </a:t>
            </a:r>
          </a:p>
          <a:p>
            <a:pPr lvl="1" eaLnBrk="1" hangingPunct="1">
              <a:defRPr/>
            </a:pPr>
            <a:r>
              <a:rPr lang="en-US" altLang="en-US" sz="4800" dirty="0" smtClean="0"/>
              <a:t>muscle responsible for a particular body movement</a:t>
            </a:r>
          </a:p>
          <a:p>
            <a:pPr lvl="1" eaLnBrk="1" hangingPunct="1">
              <a:defRPr/>
            </a:pPr>
            <a:r>
              <a:rPr lang="en-US" altLang="en-US" sz="4800" dirty="0" smtClean="0"/>
              <a:t>Biceps </a:t>
            </a:r>
            <a:r>
              <a:rPr lang="en-US" altLang="en-US" sz="4800" dirty="0" err="1" smtClean="0"/>
              <a:t>brachii</a:t>
            </a:r>
            <a:r>
              <a:rPr lang="en-US" altLang="en-US" sz="4800" dirty="0" smtClean="0"/>
              <a:t>– flexes the elbow</a:t>
            </a:r>
          </a:p>
        </p:txBody>
      </p:sp>
    </p:spTree>
    <p:extLst>
      <p:ext uri="{BB962C8B-B14F-4D97-AF65-F5344CB8AC3E}">
        <p14:creationId xmlns:p14="http://schemas.microsoft.com/office/powerpoint/2010/main" val="208094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Interactions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81534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smtClean="0"/>
              <a:t>Antagonist</a:t>
            </a:r>
          </a:p>
          <a:p>
            <a:pPr lvl="1" eaLnBrk="1" hangingPunct="1">
              <a:defRPr/>
            </a:pPr>
            <a:r>
              <a:rPr lang="en-US" altLang="en-US" sz="4800" smtClean="0"/>
              <a:t>muscle that opposes a prime mover</a:t>
            </a:r>
          </a:p>
          <a:p>
            <a:pPr lvl="1" eaLnBrk="1" hangingPunct="1">
              <a:defRPr/>
            </a:pPr>
            <a:r>
              <a:rPr lang="en-US" altLang="en-US" sz="4800" smtClean="0"/>
              <a:t>Triceps brachii –extends the elbow (opposes the biceps brachii)</a:t>
            </a:r>
          </a:p>
          <a:p>
            <a:pPr lvl="1" eaLnBrk="1" hangingPunct="1">
              <a:buFontTx/>
              <a:buNone/>
              <a:defRPr/>
            </a:pPr>
            <a:endParaRPr lang="en-US" altLang="en-US" sz="4800" smtClean="0"/>
          </a:p>
        </p:txBody>
      </p:sp>
    </p:spTree>
    <p:extLst>
      <p:ext uri="{BB962C8B-B14F-4D97-AF65-F5344CB8AC3E}">
        <p14:creationId xmlns:p14="http://schemas.microsoft.com/office/powerpoint/2010/main" val="39290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842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Interactions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143000"/>
            <a:ext cx="76200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/>
              <a:t>  </a:t>
            </a:r>
            <a:r>
              <a:rPr lang="en-US" altLang="en-US" sz="4400" smtClean="0"/>
              <a:t>Synergist</a:t>
            </a:r>
          </a:p>
          <a:p>
            <a:pPr lvl="1" eaLnBrk="1" hangingPunct="1">
              <a:defRPr/>
            </a:pPr>
            <a:r>
              <a:rPr lang="en-US" altLang="en-US" sz="4400" smtClean="0"/>
              <a:t>muscle that assists action of a prime mover</a:t>
            </a:r>
          </a:p>
          <a:p>
            <a:pPr lvl="1" eaLnBrk="1" hangingPunct="1">
              <a:defRPr/>
            </a:pPr>
            <a:r>
              <a:rPr lang="en-US" altLang="en-US" sz="4400" smtClean="0"/>
              <a:t>Deltoid acts to lift arm away from body –supraspinatus assists</a:t>
            </a:r>
          </a:p>
        </p:txBody>
      </p:sp>
    </p:spTree>
    <p:extLst>
      <p:ext uri="{BB962C8B-B14F-4D97-AF65-F5344CB8AC3E}">
        <p14:creationId xmlns:p14="http://schemas.microsoft.com/office/powerpoint/2010/main" val="41379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Interactions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Fixator</a:t>
            </a:r>
          </a:p>
          <a:p>
            <a:pPr lvl="1" eaLnBrk="1" hangingPunct="1">
              <a:defRPr/>
            </a:pPr>
            <a:r>
              <a:rPr lang="en-US" altLang="en-US" sz="4000" smtClean="0"/>
              <a:t>a kind of synergist that holds a bone in place relative to the body while a usually distal bone is moved</a:t>
            </a:r>
          </a:p>
          <a:p>
            <a:pPr lvl="1" eaLnBrk="1" hangingPunct="1">
              <a:defRPr/>
            </a:pPr>
            <a:r>
              <a:rPr lang="en-US" altLang="en-US" sz="4000" smtClean="0"/>
              <a:t>scapula muscles hold scapula in place while other muscles contract to move the humerus</a:t>
            </a:r>
          </a:p>
        </p:txBody>
      </p:sp>
    </p:spTree>
    <p:extLst>
      <p:ext uri="{BB962C8B-B14F-4D97-AF65-F5344CB8AC3E}">
        <p14:creationId xmlns:p14="http://schemas.microsoft.com/office/powerpoint/2010/main" val="13284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b="1" dirty="0">
                <a:latin typeface="Bradley Hand ITC" pitchFamily="66" charset="0"/>
              </a:rPr>
              <a:t>Muscles </a:t>
            </a:r>
            <a:r>
              <a:rPr lang="en-US" b="1" dirty="0" smtClean="0">
                <a:latin typeface="Bradley Hand ITC" pitchFamily="66" charset="0"/>
              </a:rPr>
              <a:t>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ARRANGEMENT OF FASCICLES 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	</a:t>
            </a:r>
            <a:r>
              <a:rPr lang="en-US" dirty="0" smtClean="0">
                <a:latin typeface="Georgia" panose="02040502050405020303" pitchFamily="18" charset="0"/>
              </a:rPr>
              <a:t>can </a:t>
            </a:r>
            <a:r>
              <a:rPr lang="en-US" dirty="0">
                <a:latin typeface="Georgia" panose="02040502050405020303" pitchFamily="18" charset="0"/>
              </a:rPr>
              <a:t>determine the power of a muscle 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         and </a:t>
            </a:r>
            <a:r>
              <a:rPr lang="en-US" dirty="0">
                <a:latin typeface="Georgia" panose="02040502050405020303" pitchFamily="18" charset="0"/>
              </a:rPr>
              <a:t>how much a muscle can shorten.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Georgia" panose="02040502050405020303" pitchFamily="18" charset="0"/>
              </a:rPr>
              <a:t>Types </a:t>
            </a:r>
            <a:r>
              <a:rPr lang="en-US" dirty="0">
                <a:latin typeface="Georgia" panose="02040502050405020303" pitchFamily="18" charset="0"/>
              </a:rPr>
              <a:t>of fascicle arrangements include:</a:t>
            </a:r>
          </a:p>
        </p:txBody>
      </p:sp>
    </p:spTree>
    <p:extLst>
      <p:ext uri="{BB962C8B-B14F-4D97-AF65-F5344CB8AC3E}">
        <p14:creationId xmlns:p14="http://schemas.microsoft.com/office/powerpoint/2010/main" val="28787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Classification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Fusiform</a:t>
            </a:r>
            <a:r>
              <a:rPr lang="en-US" sz="4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4000" dirty="0" smtClean="0">
                <a:latin typeface="Georgia" panose="02040502050405020303" pitchFamily="18" charset="0"/>
              </a:rPr>
              <a:t>“</a:t>
            </a:r>
            <a:r>
              <a:rPr lang="en-US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f</a:t>
            </a:r>
            <a:r>
              <a:rPr lang="en-US" sz="4000" dirty="0" smtClean="0">
                <a:latin typeface="Georgia" panose="02040502050405020303" pitchFamily="18" charset="0"/>
              </a:rPr>
              <a:t>”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Thick in middle, tapered ends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Contractions are moderately strong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ex~ biceps </a:t>
            </a:r>
            <a:r>
              <a:rPr lang="en-US" sz="3600" dirty="0" err="1" smtClean="0">
                <a:latin typeface="Georgia" panose="02040502050405020303" pitchFamily="18" charset="0"/>
              </a:rPr>
              <a:t>brachii</a:t>
            </a:r>
            <a:r>
              <a:rPr lang="en-US" sz="3600" dirty="0" smtClean="0">
                <a:latin typeface="Georgia" panose="02040502050405020303" pitchFamily="18" charset="0"/>
              </a:rPr>
              <a:t>, gastrocnemius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Parallel</a:t>
            </a:r>
            <a:r>
              <a:rPr lang="en-US" sz="4000" b="1" dirty="0" smtClean="0">
                <a:latin typeface="Georgia" panose="02040502050405020303" pitchFamily="18" charset="0"/>
              </a:rPr>
              <a:t> </a:t>
            </a:r>
            <a:r>
              <a:rPr lang="en-US" sz="4000" dirty="0" smtClean="0">
                <a:latin typeface="Georgia" panose="02040502050405020303" pitchFamily="18" charset="0"/>
              </a:rPr>
              <a:t> “</a:t>
            </a:r>
            <a:r>
              <a:rPr lang="en-US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j</a:t>
            </a:r>
            <a:r>
              <a:rPr lang="en-US" sz="4000" dirty="0" smtClean="0">
                <a:latin typeface="Georgia" panose="02040502050405020303" pitchFamily="18" charset="0"/>
              </a:rPr>
              <a:t>”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Long, strap-like, uniform width, parallel </a:t>
            </a:r>
            <a:r>
              <a:rPr lang="en-US" sz="3600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fascicles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Contractions weaker</a:t>
            </a:r>
          </a:p>
          <a:p>
            <a:pPr lvl="1"/>
            <a:r>
              <a:rPr lang="en-US" sz="3600" i="1" dirty="0" smtClean="0">
                <a:latin typeface="Georgia" panose="02040502050405020303" pitchFamily="18" charset="0"/>
              </a:rPr>
              <a:t>ex</a:t>
            </a:r>
            <a:r>
              <a:rPr lang="en-US" sz="3600" dirty="0" smtClean="0">
                <a:latin typeface="Georgia" panose="02040502050405020303" pitchFamily="18" charset="0"/>
              </a:rPr>
              <a:t>~ </a:t>
            </a:r>
            <a:r>
              <a:rPr lang="en-US" sz="3600" dirty="0" err="1" smtClean="0">
                <a:latin typeface="Georgia" panose="02040502050405020303" pitchFamily="18" charset="0"/>
              </a:rPr>
              <a:t>sartorius</a:t>
            </a:r>
            <a:r>
              <a:rPr lang="en-US" sz="3600" dirty="0" smtClean="0">
                <a:latin typeface="Georgia" panose="02040502050405020303" pitchFamily="18" charset="0"/>
              </a:rPr>
              <a:t>, rectus </a:t>
            </a:r>
            <a:r>
              <a:rPr lang="en-US" sz="3600" dirty="0" err="1" smtClean="0">
                <a:latin typeface="Georgia" panose="02040502050405020303" pitchFamily="18" charset="0"/>
              </a:rPr>
              <a:t>abdominus</a:t>
            </a:r>
            <a:r>
              <a:rPr lang="en-US" sz="3600" dirty="0" smtClean="0">
                <a:latin typeface="Georgia" panose="02040502050405020303" pitchFamily="18" charset="0"/>
              </a:rPr>
              <a:t>, </a:t>
            </a:r>
            <a:r>
              <a:rPr lang="en-US" sz="3600" dirty="0" err="1" smtClean="0">
                <a:latin typeface="Georgia" panose="02040502050405020303" pitchFamily="18" charset="0"/>
              </a:rPr>
              <a:t>zygomaticus</a:t>
            </a:r>
            <a:endParaRPr lang="en-US" sz="36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571500" indent="-514350"/>
            <a:r>
              <a:rPr lang="en-US" b="1" dirty="0" smtClean="0">
                <a:latin typeface="Georgia" pitchFamily="18" charset="0"/>
              </a:rPr>
              <a:t>Muscle Functions:</a:t>
            </a:r>
            <a:endParaRPr lang="en-US" b="1" dirty="0">
              <a:latin typeface="Georgia" pitchFamily="18" charset="0"/>
            </a:endParaRPr>
          </a:p>
          <a:p>
            <a:pPr marL="971550" lvl="1" indent="-514350"/>
            <a:r>
              <a:rPr lang="en-US" dirty="0">
                <a:latin typeface="Georgia" pitchFamily="18" charset="0"/>
              </a:rPr>
              <a:t>Produce movement of the skeleton</a:t>
            </a:r>
          </a:p>
          <a:p>
            <a:pPr marL="971550" lvl="1" indent="-514350"/>
            <a:r>
              <a:rPr lang="en-US" dirty="0">
                <a:latin typeface="Georgia" pitchFamily="18" charset="0"/>
              </a:rPr>
              <a:t>Maintain body posture and body position</a:t>
            </a:r>
          </a:p>
          <a:p>
            <a:pPr marL="971550" lvl="1" indent="-514350"/>
            <a:r>
              <a:rPr lang="en-US" dirty="0">
                <a:latin typeface="Georgia" pitchFamily="18" charset="0"/>
              </a:rPr>
              <a:t>Supports soft tissue</a:t>
            </a:r>
          </a:p>
          <a:p>
            <a:pPr marL="971550" lvl="1" indent="-514350"/>
            <a:r>
              <a:rPr lang="en-US" dirty="0">
                <a:latin typeface="Georgia" pitchFamily="18" charset="0"/>
              </a:rPr>
              <a:t>Guards entrances and exits</a:t>
            </a:r>
          </a:p>
          <a:p>
            <a:pPr marL="971550" lvl="1" indent="-514350"/>
            <a:r>
              <a:rPr lang="en-US" dirty="0">
                <a:latin typeface="Georgia" pitchFamily="18" charset="0"/>
              </a:rPr>
              <a:t>Maintains body temperature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8600"/>
            <a:ext cx="2479623" cy="2016760"/>
          </a:xfrm>
          <a:prstGeom prst="rect">
            <a:avLst/>
          </a:prstGeom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95600"/>
            <a:ext cx="2590800" cy="344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43400"/>
            <a:ext cx="3429000" cy="229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2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0"/>
              </a:rPr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Convergent  </a:t>
            </a:r>
            <a:r>
              <a:rPr lang="en-US" sz="4000" dirty="0" smtClean="0">
                <a:latin typeface="Georgia" panose="02040502050405020303" pitchFamily="18" charset="0"/>
              </a:rPr>
              <a:t>“</a:t>
            </a:r>
            <a:r>
              <a:rPr lang="en-US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k</a:t>
            </a:r>
            <a:r>
              <a:rPr lang="en-US" sz="4000" dirty="0" smtClean="0">
                <a:latin typeface="Georgia" panose="02040502050405020303" pitchFamily="18" charset="0"/>
              </a:rPr>
              <a:t>”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Broad at origin converging toward a narrower insertion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Relatively strong because fascicles exert tension on a relatively small insertion</a:t>
            </a:r>
          </a:p>
          <a:p>
            <a:pPr lvl="1"/>
            <a:r>
              <a:rPr lang="en-US" sz="3600" i="1" dirty="0" smtClean="0">
                <a:latin typeface="Georgia" panose="02040502050405020303" pitchFamily="18" charset="0"/>
              </a:rPr>
              <a:t>ex</a:t>
            </a:r>
            <a:r>
              <a:rPr lang="en-US" sz="3600" dirty="0" smtClean="0">
                <a:latin typeface="Georgia" panose="02040502050405020303" pitchFamily="18" charset="0"/>
              </a:rPr>
              <a:t>~ </a:t>
            </a:r>
            <a:r>
              <a:rPr lang="en-US" sz="3600" dirty="0" err="1" smtClean="0">
                <a:latin typeface="Georgia" panose="02040502050405020303" pitchFamily="18" charset="0"/>
              </a:rPr>
              <a:t>pectoralis</a:t>
            </a:r>
            <a:r>
              <a:rPr lang="en-US" sz="3600" dirty="0" smtClean="0">
                <a:latin typeface="Georgia" panose="02040502050405020303" pitchFamily="18" charset="0"/>
              </a:rPr>
              <a:t> major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0"/>
              </a:rPr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6388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Pennate</a:t>
            </a:r>
            <a:endParaRPr lang="en-US" sz="40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Feather-shaped; fascicles insert obliquely on a tendon that runs the length of the muscle</a:t>
            </a:r>
          </a:p>
          <a:p>
            <a:pPr lvl="2"/>
            <a:r>
              <a:rPr lang="en-US" sz="32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Uni</a:t>
            </a:r>
            <a:r>
              <a:rPr lang="en-US" sz="3200" dirty="0" err="1" smtClean="0">
                <a:latin typeface="Georgia" panose="02040502050405020303" pitchFamily="18" charset="0"/>
              </a:rPr>
              <a:t>pennate</a:t>
            </a:r>
            <a:r>
              <a:rPr lang="en-US" sz="3200" dirty="0" smtClean="0">
                <a:latin typeface="Georgia" panose="02040502050405020303" pitchFamily="18" charset="0"/>
              </a:rPr>
              <a:t>:  fascicles from 1 side “</a:t>
            </a:r>
            <a:r>
              <a:rPr lang="en-US" sz="32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g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pPr lvl="2"/>
            <a:r>
              <a:rPr lang="en-US" sz="32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Bi</a:t>
            </a:r>
            <a:r>
              <a:rPr lang="en-US" sz="3200" dirty="0" err="1" smtClean="0">
                <a:latin typeface="Georgia" panose="02040502050405020303" pitchFamily="18" charset="0"/>
              </a:rPr>
              <a:t>pennate</a:t>
            </a:r>
            <a:r>
              <a:rPr lang="en-US" sz="3200" dirty="0" smtClean="0">
                <a:latin typeface="Georgia" panose="02040502050405020303" pitchFamily="18" charset="0"/>
              </a:rPr>
              <a:t>: fascicles from both sides “</a:t>
            </a:r>
            <a:r>
              <a:rPr lang="en-US" sz="3200" dirty="0" smtClean="0">
                <a:solidFill>
                  <a:srgbClr val="00B0F0"/>
                </a:solidFill>
                <a:latin typeface="Georgia" panose="02040502050405020303" pitchFamily="18" charset="0"/>
              </a:rPr>
              <a:t>h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pPr lvl="2"/>
            <a:r>
              <a:rPr lang="en-US" sz="320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Multi</a:t>
            </a:r>
            <a:r>
              <a:rPr lang="en-US" sz="3200" dirty="0" err="1" smtClean="0">
                <a:latin typeface="Georgia" panose="02040502050405020303" pitchFamily="18" charset="0"/>
              </a:rPr>
              <a:t>pennate</a:t>
            </a:r>
            <a:r>
              <a:rPr lang="en-US" sz="3200" dirty="0" smtClean="0">
                <a:latin typeface="Georgia" panose="02040502050405020303" pitchFamily="18" charset="0"/>
              </a:rPr>
              <a:t>: shaped like feathers; “</a:t>
            </a:r>
            <a:r>
              <a:rPr lang="en-US" sz="3200" dirty="0" err="1" smtClean="0">
                <a:solidFill>
                  <a:srgbClr val="00B0F0"/>
                </a:solidFill>
                <a:latin typeface="Georgia" panose="02040502050405020303" pitchFamily="18" charset="0"/>
              </a:rPr>
              <a:t>i</a:t>
            </a:r>
            <a:r>
              <a:rPr lang="en-US" sz="3200" dirty="0" smtClean="0">
                <a:latin typeface="Georgia" panose="02040502050405020303" pitchFamily="18" charset="0"/>
              </a:rPr>
              <a:t>”</a:t>
            </a:r>
          </a:p>
          <a:p>
            <a:pPr lvl="3"/>
            <a:r>
              <a:rPr lang="en-US" sz="2800" dirty="0" smtClean="0">
                <a:latin typeface="Georgia" panose="02040502050405020303" pitchFamily="18" charset="0"/>
              </a:rPr>
              <a:t>Quills converging on a single point 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8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anose="03070402050302030203" pitchFamily="66" charset="0"/>
              </a:rPr>
              <a:t>Classification:  </a:t>
            </a:r>
            <a:r>
              <a:rPr lang="en-US" b="1" dirty="0" err="1" smtClean="0">
                <a:latin typeface="Bradley Hand ITC" panose="03070402050302030203" pitchFamily="66" charset="0"/>
              </a:rPr>
              <a:t>pennate</a:t>
            </a:r>
            <a:r>
              <a:rPr lang="en-US" b="1" dirty="0" smtClean="0">
                <a:latin typeface="Bradley Hand ITC" panose="03070402050302030203" pitchFamily="66" charset="0"/>
              </a:rPr>
              <a:t> </a:t>
            </a:r>
            <a:r>
              <a:rPr lang="en-US" b="1" dirty="0" err="1" smtClean="0">
                <a:latin typeface="Bradley Hand ITC" panose="03070402050302030203" pitchFamily="66" charset="0"/>
              </a:rPr>
              <a:t>cont</a:t>
            </a:r>
            <a:r>
              <a:rPr lang="en-US" b="1" dirty="0" smtClean="0">
                <a:latin typeface="Bradley Hand ITC" panose="03070402050302030203" pitchFamily="66" charset="0"/>
              </a:rPr>
              <a:t>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5029200"/>
          </a:xfrm>
        </p:spPr>
        <p:txBody>
          <a:bodyPr>
            <a:normAutofit lnSpcReduction="10000"/>
          </a:bodyPr>
          <a:lstStyle/>
          <a:p>
            <a:pPr lvl="2"/>
            <a:r>
              <a:rPr lang="en-US" sz="3600" dirty="0" err="1">
                <a:solidFill>
                  <a:srgbClr val="FF0000"/>
                </a:solidFill>
                <a:latin typeface="Georgia" panose="02040502050405020303" pitchFamily="18" charset="0"/>
              </a:rPr>
              <a:t>Uni</a:t>
            </a:r>
            <a:r>
              <a:rPr lang="en-US" sz="3600" dirty="0" err="1">
                <a:latin typeface="Georgia" panose="02040502050405020303" pitchFamily="18" charset="0"/>
              </a:rPr>
              <a:t>pennate</a:t>
            </a:r>
            <a:r>
              <a:rPr lang="en-US" sz="3600" dirty="0">
                <a:latin typeface="Georgia" panose="02040502050405020303" pitchFamily="18" charset="0"/>
              </a:rPr>
              <a:t>:  </a:t>
            </a:r>
            <a:r>
              <a:rPr lang="en-US" sz="3600" dirty="0" smtClean="0">
                <a:latin typeface="Georgia" panose="02040502050405020303" pitchFamily="18" charset="0"/>
              </a:rPr>
              <a:t> </a:t>
            </a:r>
            <a:r>
              <a:rPr lang="en-US" sz="3600" dirty="0">
                <a:latin typeface="Georgia" panose="02040502050405020303" pitchFamily="18" charset="0"/>
              </a:rPr>
              <a:t>“</a:t>
            </a:r>
            <a:r>
              <a:rPr lang="en-US" sz="3600" b="1" dirty="0">
                <a:solidFill>
                  <a:srgbClr val="00B0F0"/>
                </a:solidFill>
                <a:latin typeface="Georgia" panose="02040502050405020303" pitchFamily="18" charset="0"/>
              </a:rPr>
              <a:t>g</a:t>
            </a:r>
            <a:r>
              <a:rPr lang="en-US" sz="3600" dirty="0" smtClean="0">
                <a:latin typeface="Georgia" panose="02040502050405020303" pitchFamily="18" charset="0"/>
              </a:rPr>
              <a:t>”</a:t>
            </a:r>
          </a:p>
          <a:p>
            <a:pPr lvl="3"/>
            <a:r>
              <a:rPr lang="en-US" sz="3600" dirty="0" smtClean="0">
                <a:latin typeface="Georgia" panose="02040502050405020303" pitchFamily="18" charset="0"/>
              </a:rPr>
              <a:t>Palmar </a:t>
            </a:r>
            <a:r>
              <a:rPr lang="en-US" sz="3600" dirty="0" err="1" smtClean="0">
                <a:latin typeface="Georgia" panose="02040502050405020303" pitchFamily="18" charset="0"/>
              </a:rPr>
              <a:t>interosseous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3"/>
            <a:r>
              <a:rPr lang="en-US" sz="3600" dirty="0" smtClean="0">
                <a:latin typeface="Georgia" panose="02040502050405020303" pitchFamily="18" charset="0"/>
              </a:rPr>
              <a:t>Semimembranosus (thigh)</a:t>
            </a:r>
          </a:p>
          <a:p>
            <a:pPr lvl="3"/>
            <a:r>
              <a:rPr lang="en-US" sz="3600" dirty="0" smtClean="0">
                <a:latin typeface="Georgia" panose="02040502050405020303" pitchFamily="18" charset="0"/>
              </a:rPr>
              <a:t>Extensor </a:t>
            </a:r>
            <a:r>
              <a:rPr lang="en-US" sz="3600" dirty="0" err="1" smtClean="0">
                <a:latin typeface="Georgia" panose="02040502050405020303" pitchFamily="18" charset="0"/>
              </a:rPr>
              <a:t>digitorum</a:t>
            </a:r>
            <a:r>
              <a:rPr lang="en-US" sz="3600" dirty="0" smtClean="0">
                <a:latin typeface="Georgia" panose="02040502050405020303" pitchFamily="18" charset="0"/>
              </a:rPr>
              <a:t> </a:t>
            </a:r>
            <a:r>
              <a:rPr lang="en-US" sz="3600" dirty="0" err="1" smtClean="0">
                <a:latin typeface="Georgia" panose="02040502050405020303" pitchFamily="18" charset="0"/>
              </a:rPr>
              <a:t>longus</a:t>
            </a:r>
            <a:endParaRPr lang="en-US" sz="3600" dirty="0">
              <a:latin typeface="Georgia" panose="02040502050405020303" pitchFamily="18" charset="0"/>
            </a:endParaRPr>
          </a:p>
          <a:p>
            <a:pPr lvl="2"/>
            <a:r>
              <a:rPr lang="en-US" sz="3600" dirty="0" err="1">
                <a:solidFill>
                  <a:srgbClr val="FF0000"/>
                </a:solidFill>
                <a:latin typeface="Georgia" panose="02040502050405020303" pitchFamily="18" charset="0"/>
              </a:rPr>
              <a:t>Bi</a:t>
            </a:r>
            <a:r>
              <a:rPr lang="en-US" sz="3600" dirty="0" err="1">
                <a:latin typeface="Georgia" panose="02040502050405020303" pitchFamily="18" charset="0"/>
              </a:rPr>
              <a:t>pennate</a:t>
            </a:r>
            <a:r>
              <a:rPr lang="en-US" sz="3600" dirty="0">
                <a:latin typeface="Georgia" panose="02040502050405020303" pitchFamily="18" charset="0"/>
              </a:rPr>
              <a:t>: </a:t>
            </a:r>
            <a:r>
              <a:rPr lang="en-US" sz="3600" dirty="0" smtClean="0">
                <a:latin typeface="Georgia" panose="02040502050405020303" pitchFamily="18" charset="0"/>
              </a:rPr>
              <a:t> </a:t>
            </a:r>
            <a:r>
              <a:rPr lang="en-US" sz="3600" dirty="0">
                <a:latin typeface="Georgia" panose="02040502050405020303" pitchFamily="18" charset="0"/>
              </a:rPr>
              <a:t>“</a:t>
            </a:r>
            <a:r>
              <a:rPr lang="en-US" sz="3600" b="1" dirty="0">
                <a:solidFill>
                  <a:srgbClr val="00B0F0"/>
                </a:solidFill>
                <a:latin typeface="Georgia" panose="02040502050405020303" pitchFamily="18" charset="0"/>
              </a:rPr>
              <a:t>h</a:t>
            </a:r>
            <a:r>
              <a:rPr lang="en-US" sz="3600" dirty="0" smtClean="0">
                <a:latin typeface="Georgia" panose="02040502050405020303" pitchFamily="18" charset="0"/>
              </a:rPr>
              <a:t>”</a:t>
            </a:r>
          </a:p>
          <a:p>
            <a:pPr lvl="3"/>
            <a:r>
              <a:rPr lang="en-US" sz="3600" dirty="0" smtClean="0">
                <a:latin typeface="Georgia" panose="02040502050405020303" pitchFamily="18" charset="0"/>
              </a:rPr>
              <a:t>Rectus </a:t>
            </a:r>
            <a:r>
              <a:rPr lang="en-US" sz="3600" dirty="0" err="1" smtClean="0">
                <a:latin typeface="Georgia" panose="02040502050405020303" pitchFamily="18" charset="0"/>
              </a:rPr>
              <a:t>femoris</a:t>
            </a:r>
            <a:endParaRPr lang="en-US" sz="3600" dirty="0">
              <a:latin typeface="Georgia" panose="02040502050405020303" pitchFamily="18" charset="0"/>
            </a:endParaRPr>
          </a:p>
          <a:p>
            <a:pPr lvl="2"/>
            <a:r>
              <a:rPr lang="en-US" sz="3600" dirty="0" err="1">
                <a:solidFill>
                  <a:srgbClr val="FF0000"/>
                </a:solidFill>
                <a:latin typeface="Georgia" panose="02040502050405020303" pitchFamily="18" charset="0"/>
              </a:rPr>
              <a:t>Multi</a:t>
            </a:r>
            <a:r>
              <a:rPr lang="en-US" sz="3600" dirty="0" err="1">
                <a:latin typeface="Georgia" panose="02040502050405020303" pitchFamily="18" charset="0"/>
              </a:rPr>
              <a:t>pennate</a:t>
            </a:r>
            <a:r>
              <a:rPr lang="en-US" sz="3600" dirty="0">
                <a:latin typeface="Georgia" panose="02040502050405020303" pitchFamily="18" charset="0"/>
              </a:rPr>
              <a:t>: </a:t>
            </a:r>
            <a:r>
              <a:rPr lang="en-US" sz="3600" dirty="0" smtClean="0">
                <a:latin typeface="Georgia" panose="02040502050405020303" pitchFamily="18" charset="0"/>
              </a:rPr>
              <a:t> </a:t>
            </a:r>
            <a:r>
              <a:rPr lang="en-US" sz="3600" dirty="0">
                <a:latin typeface="Georgia" panose="02040502050405020303" pitchFamily="18" charset="0"/>
              </a:rPr>
              <a:t>“</a:t>
            </a:r>
            <a:r>
              <a:rPr lang="en-US" sz="3600" b="1" dirty="0" err="1">
                <a:solidFill>
                  <a:srgbClr val="00B0F0"/>
                </a:solidFill>
                <a:latin typeface="Georgia" panose="02040502050405020303" pitchFamily="18" charset="0"/>
              </a:rPr>
              <a:t>i</a:t>
            </a:r>
            <a:r>
              <a:rPr lang="en-US" sz="3600" dirty="0">
                <a:latin typeface="Georgia" panose="02040502050405020303" pitchFamily="18" charset="0"/>
              </a:rPr>
              <a:t>”</a:t>
            </a:r>
          </a:p>
          <a:p>
            <a:pPr lvl="3"/>
            <a:r>
              <a:rPr lang="en-US" sz="3600" dirty="0" smtClean="0">
                <a:latin typeface="Georgia" panose="02040502050405020303" pitchFamily="18" charset="0"/>
              </a:rPr>
              <a:t>Deltoid</a:t>
            </a:r>
          </a:p>
          <a:p>
            <a:pPr marL="1371600" lvl="3" indent="0">
              <a:buNone/>
            </a:pPr>
            <a:endParaRPr lang="en-US" sz="28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anose="03070402050302030203" pitchFamily="66" charset="0"/>
              </a:rPr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Circular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 smtClean="0">
                <a:latin typeface="Georgia" panose="02040502050405020303" pitchFamily="18" charset="0"/>
              </a:rPr>
              <a:t>	form rings around body </a:t>
            </a:r>
          </a:p>
          <a:p>
            <a:pPr marL="0" indent="0">
              <a:buNone/>
            </a:pPr>
            <a:r>
              <a:rPr lang="en-US" sz="4000" dirty="0" smtClean="0">
                <a:latin typeface="Georgia" panose="02040502050405020303" pitchFamily="18" charset="0"/>
              </a:rPr>
              <a:t>	openings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dirty="0">
                <a:latin typeface="Georgia" panose="02040502050405020303" pitchFamily="18" charset="0"/>
              </a:rPr>
              <a:t>	</a:t>
            </a:r>
            <a:r>
              <a:rPr lang="en-US" sz="4000" i="1" dirty="0" smtClean="0">
                <a:latin typeface="Georgia" panose="02040502050405020303" pitchFamily="18" charset="0"/>
              </a:rPr>
              <a:t>ex</a:t>
            </a:r>
            <a:r>
              <a:rPr lang="en-US" sz="4000" dirty="0" smtClean="0">
                <a:latin typeface="Georgia" panose="02040502050405020303" pitchFamily="18" charset="0"/>
              </a:rPr>
              <a:t>~ orbicularis </a:t>
            </a:r>
            <a:r>
              <a:rPr lang="en-US" sz="4000" dirty="0" err="1" smtClean="0">
                <a:latin typeface="Georgia" panose="02040502050405020303" pitchFamily="18" charset="0"/>
              </a:rPr>
              <a:t>oris</a:t>
            </a:r>
            <a:r>
              <a:rPr lang="en-US" sz="4000" dirty="0" smtClean="0">
                <a:latin typeface="Georgia" panose="02040502050405020303" pitchFamily="18" charset="0"/>
              </a:rPr>
              <a:t>, </a:t>
            </a:r>
          </a:p>
          <a:p>
            <a:pPr marL="0" indent="0">
              <a:buNone/>
            </a:pPr>
            <a:r>
              <a:rPr lang="en-US" sz="4000" dirty="0">
                <a:latin typeface="Georgia" panose="02040502050405020303" pitchFamily="18" charset="0"/>
              </a:rPr>
              <a:t>	</a:t>
            </a:r>
            <a:r>
              <a:rPr lang="en-US" sz="4000" dirty="0" smtClean="0">
                <a:latin typeface="Georgia" panose="02040502050405020303" pitchFamily="18" charset="0"/>
              </a:rPr>
              <a:t>orbicularis oculi, </a:t>
            </a:r>
          </a:p>
          <a:p>
            <a:pPr marL="0" indent="0">
              <a:buNone/>
            </a:pPr>
            <a:r>
              <a:rPr lang="en-US" sz="4000" dirty="0">
                <a:latin typeface="Georgia" panose="02040502050405020303" pitchFamily="18" charset="0"/>
              </a:rPr>
              <a:t>	</a:t>
            </a:r>
            <a:r>
              <a:rPr lang="en-US" sz="4000" dirty="0" smtClean="0">
                <a:latin typeface="Georgia" panose="02040502050405020303" pitchFamily="18" charset="0"/>
              </a:rPr>
              <a:t>anal, urethral</a:t>
            </a:r>
            <a:endParaRPr lang="en-US" sz="4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8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5 Golden Rules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smtClean="0"/>
              <a:t>With a few exceptions, all </a:t>
            </a:r>
            <a:r>
              <a:rPr lang="en-US" altLang="en-US" sz="4400" smtClean="0"/>
              <a:t>muscles</a:t>
            </a:r>
            <a:r>
              <a:rPr lang="en-US" altLang="en-US" sz="4000" smtClean="0"/>
              <a:t> cross at least one joint.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smtClean="0"/>
              <a:t>Typically, the bulk of the muscle lies proximal to the joint crossed.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smtClean="0"/>
              <a:t>All muscles have at least two attachments: the origin and the insertion.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8586788" y="3795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8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10604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smtClean="0"/>
              <a:t>5 Golden Rules</a:t>
            </a:r>
            <a:r>
              <a:rPr lang="en-US" altLang="en-US" sz="4000" smtClean="0"/>
              <a:t> cont’</a:t>
            </a:r>
            <a:r>
              <a:rPr lang="en-US" altLang="en-US" sz="6000" smtClean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400" smtClean="0"/>
              <a:t>Muscles can only pull, they never push.</a:t>
            </a:r>
          </a:p>
          <a:p>
            <a:pPr eaLnBrk="1" hangingPunct="1">
              <a:defRPr/>
            </a:pPr>
            <a:r>
              <a:rPr lang="en-US" altLang="en-US" sz="4400" smtClean="0"/>
              <a:t>During contraction, the muscle insertion moves toward the origin.</a:t>
            </a:r>
          </a:p>
        </p:txBody>
      </p:sp>
    </p:spTree>
    <p:extLst>
      <p:ext uri="{BB962C8B-B14F-4D97-AF65-F5344CB8AC3E}">
        <p14:creationId xmlns:p14="http://schemas.microsoft.com/office/powerpoint/2010/main" val="209345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Nomenclature: 6 Criteria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Georgia" pitchFamily="18" charset="0"/>
              </a:rPr>
              <a:t>1. Size</a:t>
            </a:r>
          </a:p>
          <a:p>
            <a:pPr lvl="1">
              <a:buNone/>
            </a:pPr>
            <a:r>
              <a:rPr lang="en-US" dirty="0" smtClean="0">
                <a:latin typeface="Georgia" pitchFamily="18" charset="0"/>
              </a:rPr>
              <a:t>				</a:t>
            </a:r>
            <a:r>
              <a:rPr lang="en-US" sz="3200" dirty="0" smtClean="0">
                <a:latin typeface="Georgia" pitchFamily="18" charset="0"/>
              </a:rPr>
              <a:t>Major (large)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</a:t>
            </a:r>
            <a:r>
              <a:rPr lang="en-US" sz="3200" dirty="0" err="1" smtClean="0">
                <a:latin typeface="Georgia" pitchFamily="18" charset="0"/>
              </a:rPr>
              <a:t>Maximus</a:t>
            </a:r>
            <a:r>
              <a:rPr lang="en-US" sz="3200" dirty="0" smtClean="0">
                <a:latin typeface="Georgia" pitchFamily="18" charset="0"/>
              </a:rPr>
              <a:t> (largest)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Minor (small)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</a:t>
            </a:r>
            <a:r>
              <a:rPr lang="en-US" sz="3200" dirty="0" err="1" smtClean="0">
                <a:latin typeface="Georgia" pitchFamily="18" charset="0"/>
              </a:rPr>
              <a:t>Minimus</a:t>
            </a:r>
            <a:r>
              <a:rPr lang="en-US" sz="3200" dirty="0" smtClean="0">
                <a:latin typeface="Georgia" pitchFamily="18" charset="0"/>
              </a:rPr>
              <a:t> (smallest)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</a:t>
            </a:r>
            <a:r>
              <a:rPr lang="en-US" sz="3200" dirty="0" err="1" smtClean="0">
                <a:latin typeface="Georgia" pitchFamily="18" charset="0"/>
              </a:rPr>
              <a:t>Longus</a:t>
            </a:r>
            <a:r>
              <a:rPr lang="en-US" sz="3200" dirty="0" smtClean="0">
                <a:latin typeface="Georgia" pitchFamily="18" charset="0"/>
              </a:rPr>
              <a:t> (long)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</a:t>
            </a:r>
            <a:r>
              <a:rPr lang="en-US" sz="3200" dirty="0" err="1" smtClean="0">
                <a:latin typeface="Georgia" pitchFamily="18" charset="0"/>
              </a:rPr>
              <a:t>Brevis</a:t>
            </a:r>
            <a:r>
              <a:rPr lang="en-US" sz="3200" dirty="0" smtClean="0">
                <a:latin typeface="Georgia" pitchFamily="18" charset="0"/>
              </a:rPr>
              <a:t> (short)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Georgia" pitchFamily="18" charset="0"/>
              </a:rPr>
              <a:t>2. Shape</a:t>
            </a:r>
          </a:p>
          <a:p>
            <a:pPr lvl="1">
              <a:buNone/>
            </a:pPr>
            <a:r>
              <a:rPr lang="en-US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Rhomboideus</a:t>
            </a:r>
            <a:r>
              <a:rPr lang="en-US" sz="3200" dirty="0" smtClean="0">
                <a:latin typeface="Georgia" pitchFamily="18" charset="0"/>
              </a:rPr>
              <a:t> (</a:t>
            </a:r>
            <a:r>
              <a:rPr lang="en-US" sz="3200" dirty="0" err="1" smtClean="0">
                <a:latin typeface="Georgia" pitchFamily="18" charset="0"/>
              </a:rPr>
              <a:t>rhombodial</a:t>
            </a:r>
            <a:r>
              <a:rPr lang="en-US" sz="3200" dirty="0" smtClean="0">
                <a:latin typeface="Georgia" pitchFamily="18" charset="0"/>
              </a:rPr>
              <a:t>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Trapezius</a:t>
            </a:r>
            <a:r>
              <a:rPr lang="en-US" sz="3200" dirty="0" smtClean="0">
                <a:latin typeface="Georgia" pitchFamily="18" charset="0"/>
              </a:rPr>
              <a:t> (trapezoidal)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Teres</a:t>
            </a:r>
            <a:r>
              <a:rPr lang="en-US" sz="3200" dirty="0" smtClean="0">
                <a:latin typeface="Georgia" pitchFamily="18" charset="0"/>
              </a:rPr>
              <a:t> (round/cylindrical)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Deltoid (triangular)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b="1" dirty="0" smtClean="0">
                <a:latin typeface="Georgia" pitchFamily="18" charset="0"/>
              </a:rPr>
              <a:t>3. Location</a:t>
            </a:r>
          </a:p>
          <a:p>
            <a:pPr lvl="1">
              <a:buNone/>
            </a:pPr>
            <a:r>
              <a:rPr lang="en-US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Capitis</a:t>
            </a:r>
            <a:r>
              <a:rPr lang="en-US" sz="3200" dirty="0" smtClean="0">
                <a:latin typeface="Georgia" pitchFamily="18" charset="0"/>
              </a:rPr>
              <a:t> (head)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Cervicis</a:t>
            </a:r>
            <a:r>
              <a:rPr lang="en-US" sz="3200" dirty="0" smtClean="0">
                <a:latin typeface="Georgia" pitchFamily="18" charset="0"/>
              </a:rPr>
              <a:t> (neck)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Pectoralis</a:t>
            </a:r>
            <a:r>
              <a:rPr lang="en-US" sz="3200" dirty="0" smtClean="0">
                <a:latin typeface="Georgia" pitchFamily="18" charset="0"/>
              </a:rPr>
              <a:t> (chest)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Thoracis</a:t>
            </a:r>
            <a:r>
              <a:rPr lang="en-US" sz="3200" dirty="0" smtClean="0">
                <a:latin typeface="Georgia" pitchFamily="18" charset="0"/>
              </a:rPr>
              <a:t> (thorax)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Abdominis</a:t>
            </a:r>
            <a:r>
              <a:rPr lang="en-US" sz="3200" dirty="0" smtClean="0">
                <a:latin typeface="Georgia" pitchFamily="18" charset="0"/>
              </a:rPr>
              <a:t> (Abdomen)				</a:t>
            </a:r>
            <a:r>
              <a:rPr lang="en-US" sz="3200" dirty="0" err="1" smtClean="0">
                <a:latin typeface="Georgia" pitchFamily="18" charset="0"/>
              </a:rPr>
              <a:t>Femoris</a:t>
            </a:r>
            <a:r>
              <a:rPr lang="en-US" sz="3200" dirty="0" smtClean="0">
                <a:latin typeface="Georgia" pitchFamily="18" charset="0"/>
              </a:rPr>
              <a:t> (femur, thigh)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Brachii</a:t>
            </a:r>
            <a:r>
              <a:rPr lang="en-US" sz="3200" dirty="0" smtClean="0">
                <a:latin typeface="Georgia" pitchFamily="18" charset="0"/>
              </a:rPr>
              <a:t> (arm)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Carpi (wrist)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Digiti</a:t>
            </a:r>
            <a:r>
              <a:rPr lang="en-US" sz="3200" dirty="0" smtClean="0">
                <a:latin typeface="Georgia" pitchFamily="18" charset="0"/>
              </a:rPr>
              <a:t> (finger/toe)					</a:t>
            </a:r>
            <a:r>
              <a:rPr lang="en-US" sz="3200" dirty="0" err="1" smtClean="0">
                <a:latin typeface="Georgia" pitchFamily="18" charset="0"/>
              </a:rPr>
              <a:t>Superficialis</a:t>
            </a:r>
            <a:r>
              <a:rPr lang="en-US" sz="3200" dirty="0" smtClean="0">
                <a:latin typeface="Georgia" pitchFamily="18" charset="0"/>
              </a:rPr>
              <a:t> (superficial)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Profundus</a:t>
            </a:r>
            <a:r>
              <a:rPr lang="en-US" sz="3200" dirty="0" smtClean="0">
                <a:latin typeface="Georgia" pitchFamily="18" charset="0"/>
              </a:rPr>
              <a:t> (deep)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5364163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Georgia" pitchFamily="18" charset="0"/>
              </a:rPr>
              <a:t>4</a:t>
            </a:r>
            <a:r>
              <a:rPr lang="en-US" b="1" dirty="0" smtClean="0">
                <a:latin typeface="Georgia" pitchFamily="18" charset="0"/>
              </a:rPr>
              <a:t>. Orientation</a:t>
            </a:r>
          </a:p>
          <a:p>
            <a:pPr lvl="1">
              <a:buNone/>
            </a:pPr>
            <a:r>
              <a:rPr lang="en-US" dirty="0" smtClean="0">
                <a:latin typeface="Georgia" pitchFamily="18" charset="0"/>
              </a:rPr>
              <a:t>			</a:t>
            </a:r>
            <a:r>
              <a:rPr lang="en-US" sz="3200" dirty="0" smtClean="0">
                <a:latin typeface="Georgia" pitchFamily="18" charset="0"/>
              </a:rPr>
              <a:t>Rectus (straight)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  <a:r>
              <a:rPr lang="en-US" sz="3200" dirty="0" err="1" smtClean="0">
                <a:latin typeface="Georgia" pitchFamily="18" charset="0"/>
              </a:rPr>
              <a:t>Transversus</a:t>
            </a:r>
            <a:r>
              <a:rPr lang="en-US" sz="3200" dirty="0" smtClean="0">
                <a:latin typeface="Georgia" pitchFamily="18" charset="0"/>
              </a:rPr>
              <a:t> (transverse)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Oblique (slanted)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066800"/>
            <a:ext cx="3352800" cy="472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radley Hand ITC" panose="03070402050302030203" pitchFamily="66" charset="0"/>
              </a:rPr>
              <a:t>New Words!</a:t>
            </a:r>
            <a:endParaRPr lang="en-US" sz="4800" b="1" dirty="0">
              <a:latin typeface="Bradley Hand ITC" panose="030704020503020302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>
                <a:latin typeface="Georgia" panose="02040502050405020303" pitchFamily="18" charset="0"/>
              </a:rPr>
              <a:t>Myology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The study of muscles</a:t>
            </a:r>
          </a:p>
          <a:p>
            <a:r>
              <a:rPr lang="en-US" sz="3600" dirty="0" smtClean="0">
                <a:latin typeface="Georgia" panose="02040502050405020303" pitchFamily="18" charset="0"/>
              </a:rPr>
              <a:t>Orthopedics</a:t>
            </a:r>
          </a:p>
          <a:p>
            <a:pPr lvl="1"/>
            <a:r>
              <a:rPr lang="en-US" sz="3600" dirty="0" smtClean="0">
                <a:latin typeface="Georgia" panose="02040502050405020303" pitchFamily="18" charset="0"/>
              </a:rPr>
              <a:t>The branch of </a:t>
            </a:r>
          </a:p>
          <a:p>
            <a:pPr marL="457200" lvl="1" indent="0">
              <a:buNone/>
            </a:pPr>
            <a:r>
              <a:rPr lang="en-US" sz="3600" dirty="0" smtClean="0">
                <a:latin typeface="Georgia" panose="02040502050405020303" pitchFamily="18" charset="0"/>
              </a:rPr>
              <a:t>medicine that deals </a:t>
            </a:r>
          </a:p>
          <a:p>
            <a:pPr marL="457200" lvl="1" indent="0">
              <a:buNone/>
            </a:pPr>
            <a:r>
              <a:rPr lang="en-US" sz="3600" dirty="0" smtClean="0">
                <a:latin typeface="Georgia" panose="02040502050405020303" pitchFamily="18" charset="0"/>
              </a:rPr>
              <a:t>with bones and muscles </a:t>
            </a:r>
            <a:endParaRPr lang="en-US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35563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Georgia" pitchFamily="18" charset="0"/>
              </a:rPr>
              <a:t>5</a:t>
            </a:r>
            <a:r>
              <a:rPr lang="en-US" b="1" dirty="0" smtClean="0">
                <a:latin typeface="Georgia" pitchFamily="18" charset="0"/>
              </a:rPr>
              <a:t>. Number of Origins</a:t>
            </a:r>
          </a:p>
          <a:p>
            <a:pPr lvl="1">
              <a:buNone/>
            </a:pPr>
            <a:r>
              <a:rPr lang="en-US" dirty="0" smtClean="0">
                <a:latin typeface="Georgia" pitchFamily="18" charset="0"/>
              </a:rPr>
              <a:t>				</a:t>
            </a:r>
            <a:r>
              <a:rPr lang="en-US" sz="3200" dirty="0" smtClean="0">
                <a:latin typeface="Georgia" pitchFamily="18" charset="0"/>
              </a:rPr>
              <a:t>Biceps (2 heads)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Triceps (3 heads)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Quadriceps (4 heads)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		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Georgia" pitchFamily="18" charset="0"/>
              </a:rPr>
              <a:t>6. Action</a:t>
            </a:r>
          </a:p>
          <a:p>
            <a:pPr lvl="1">
              <a:buNone/>
            </a:pPr>
            <a:r>
              <a:rPr lang="en-US" dirty="0" smtClean="0">
                <a:latin typeface="Georgia" pitchFamily="18" charset="0"/>
              </a:rPr>
              <a:t>		</a:t>
            </a:r>
            <a:r>
              <a:rPr lang="en-US" sz="3200" dirty="0" smtClean="0">
                <a:latin typeface="Georgia" pitchFamily="18" charset="0"/>
              </a:rPr>
              <a:t>Adductor (adducts a joint)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Abductor (abducts a body part)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Flexor (flexes a body part)			Extensor (extends a joint)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</a:t>
            </a:r>
            <a:r>
              <a:rPr lang="en-US" sz="3200" dirty="0" err="1" smtClean="0">
                <a:latin typeface="Georgia" pitchFamily="18" charset="0"/>
              </a:rPr>
              <a:t>Levator</a:t>
            </a:r>
            <a:r>
              <a:rPr lang="en-US" sz="3200" dirty="0" smtClean="0">
                <a:latin typeface="Georgia" pitchFamily="18" charset="0"/>
              </a:rPr>
              <a:t> (elevates a body part)</a:t>
            </a:r>
          </a:p>
          <a:p>
            <a:pPr lvl="1">
              <a:buNone/>
            </a:pPr>
            <a:r>
              <a:rPr lang="en-US" sz="3200" dirty="0" smtClean="0">
                <a:latin typeface="Georgia" pitchFamily="18" charset="0"/>
              </a:rPr>
              <a:t>		Depressor (depresses a body part)</a:t>
            </a:r>
            <a:endParaRPr lang="en-US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Bradley Hand ITC" pitchFamily="66" charset="0"/>
              </a:rPr>
              <a:t>Composition</a:t>
            </a:r>
            <a:endParaRPr lang="en-US" sz="4800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eorgia" pitchFamily="18" charset="0"/>
              </a:rPr>
              <a:t>Muscles are made up of:</a:t>
            </a:r>
          </a:p>
          <a:p>
            <a:pPr lvl="1"/>
            <a:r>
              <a:rPr lang="en-US" sz="3200" dirty="0" smtClean="0">
                <a:latin typeface="Georgia" pitchFamily="18" charset="0"/>
              </a:rPr>
              <a:t>Connective tissues</a:t>
            </a:r>
          </a:p>
          <a:p>
            <a:pPr lvl="1"/>
            <a:r>
              <a:rPr lang="en-US" sz="3200" dirty="0" smtClean="0">
                <a:latin typeface="Georgia" pitchFamily="18" charset="0"/>
              </a:rPr>
              <a:t>Blood vessels</a:t>
            </a:r>
          </a:p>
          <a:p>
            <a:pPr lvl="1"/>
            <a:r>
              <a:rPr lang="en-US" sz="3200" dirty="0" smtClean="0">
                <a:latin typeface="Georgia" pitchFamily="18" charset="0"/>
              </a:rPr>
              <a:t>Nerves</a:t>
            </a:r>
          </a:p>
          <a:p>
            <a:pPr lvl="1"/>
            <a:r>
              <a:rPr lang="en-US" sz="3200" dirty="0" smtClean="0">
                <a:latin typeface="Georgia" pitchFamily="18" charset="0"/>
              </a:rPr>
              <a:t>Skeletal muscle tissue</a:t>
            </a:r>
            <a:endParaRPr lang="en-US" sz="3200" dirty="0">
              <a:latin typeface="Georgia" pitchFamily="18" charset="0"/>
            </a:endParaRPr>
          </a:p>
          <a:p>
            <a:r>
              <a:rPr lang="en-US" dirty="0" smtClean="0">
                <a:latin typeface="Georgia" pitchFamily="18" charset="0"/>
              </a:rPr>
              <a:t>Each cell of a muscle is called a “</a:t>
            </a:r>
            <a:r>
              <a:rPr lang="en-US" b="1" i="1" u="sng" dirty="0" smtClean="0">
                <a:latin typeface="Georgia" pitchFamily="18" charset="0"/>
              </a:rPr>
              <a:t>fiber</a:t>
            </a:r>
            <a:r>
              <a:rPr lang="en-US" i="1" dirty="0" smtClean="0">
                <a:latin typeface="Georgia" pitchFamily="18" charset="0"/>
              </a:rPr>
              <a:t>”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95775"/>
            <a:ext cx="50292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Two Groups of Muscles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Georgia" pitchFamily="18" charset="0"/>
              </a:rPr>
              <a:t>Axial musculature (head-torso)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Positions head, vertebrate, and moves rib cage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Makes up approximately 60% of muscles</a:t>
            </a:r>
          </a:p>
          <a:p>
            <a:pPr lvl="2">
              <a:buNone/>
            </a:pPr>
            <a:endParaRPr lang="en-US" dirty="0" smtClean="0">
              <a:latin typeface="Georgia" pitchFamily="18" charset="0"/>
            </a:endParaRPr>
          </a:p>
          <a:p>
            <a:pPr>
              <a:buNone/>
            </a:pPr>
            <a:r>
              <a:rPr lang="en-US" dirty="0" smtClean="0">
                <a:latin typeface="Georgia" pitchFamily="18" charset="0"/>
              </a:rPr>
              <a:t>2. Appendicular musculature </a:t>
            </a:r>
          </a:p>
          <a:p>
            <a:pPr lvl="1"/>
            <a:r>
              <a:rPr lang="en-US" dirty="0" smtClean="0">
                <a:latin typeface="Georgia" pitchFamily="18" charset="0"/>
              </a:rPr>
              <a:t>	attached to bones that move arms &amp; legs 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Used for movement</a:t>
            </a:r>
          </a:p>
          <a:p>
            <a:pPr lvl="2"/>
            <a:r>
              <a:rPr lang="en-US" dirty="0" smtClean="0">
                <a:latin typeface="Georgia" pitchFamily="18" charset="0"/>
              </a:rPr>
              <a:t>Make up approximate 40% of muscles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Muscles of the Body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Georgia" pitchFamily="18" charset="0"/>
              </a:rPr>
              <a:t>The body has approximately 700 muscles!</a:t>
            </a:r>
          </a:p>
          <a:p>
            <a:pPr marL="457200" lvl="1" indent="0">
              <a:buNone/>
            </a:pPr>
            <a:r>
              <a:rPr lang="en-US" dirty="0">
                <a:latin typeface="Georgia" pitchFamily="18" charset="0"/>
              </a:rPr>
              <a:t>	 </a:t>
            </a:r>
            <a:r>
              <a:rPr lang="en-US" dirty="0" smtClean="0">
                <a:latin typeface="Georgia" pitchFamily="18" charset="0"/>
              </a:rPr>
              <a:t>   Makes up about 40% of our weight!</a:t>
            </a:r>
            <a:endParaRPr lang="en-US" dirty="0">
              <a:latin typeface="Georgia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857375"/>
            <a:ext cx="384663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b="4876"/>
          <a:stretch>
            <a:fillRect/>
          </a:stretch>
        </p:blipFill>
        <p:spPr bwMode="auto">
          <a:xfrm>
            <a:off x="4953000" y="1889760"/>
            <a:ext cx="3429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itchFamily="66" charset="0"/>
              </a:rPr>
              <a:t>Muscles </a:t>
            </a:r>
            <a:r>
              <a:rPr lang="en-US" b="1" dirty="0" smtClean="0">
                <a:latin typeface="Bradley Hand ITC" pitchFamily="66" charset="0"/>
              </a:rPr>
              <a:t>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5400" dirty="0">
                <a:latin typeface="Georgia" panose="02040502050405020303" pitchFamily="18" charset="0"/>
              </a:rPr>
              <a:t>Origin</a:t>
            </a:r>
          </a:p>
          <a:p>
            <a:pPr lvl="1"/>
            <a:r>
              <a:rPr lang="en-US" altLang="en-US" sz="5400" dirty="0">
                <a:latin typeface="Georgia" panose="02040502050405020303" pitchFamily="18" charset="0"/>
              </a:rPr>
              <a:t>end of muscle that attaches to  immovable part</a:t>
            </a:r>
          </a:p>
          <a:p>
            <a:pPr lvl="1"/>
            <a:r>
              <a:rPr lang="en-US" altLang="en-US" sz="5400" dirty="0">
                <a:latin typeface="Georgia" panose="02040502050405020303" pitchFamily="18" charset="0"/>
              </a:rPr>
              <a:t>Gastrocnemius:  distal portion of the femur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itchFamily="66" charset="0"/>
              </a:rPr>
              <a:t>Muscles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5400" dirty="0">
                <a:latin typeface="Georgia" panose="02040502050405020303" pitchFamily="18" charset="0"/>
              </a:rPr>
              <a:t>Insertion</a:t>
            </a:r>
          </a:p>
          <a:p>
            <a:pPr lvl="1"/>
            <a:r>
              <a:rPr lang="en-US" altLang="en-US" sz="5400" dirty="0">
                <a:latin typeface="Georgia" panose="02040502050405020303" pitchFamily="18" charset="0"/>
              </a:rPr>
              <a:t>end of muscle attached to a movable part</a:t>
            </a:r>
          </a:p>
          <a:p>
            <a:pPr lvl="1"/>
            <a:r>
              <a:rPr lang="en-US" altLang="en-US" sz="5400" dirty="0">
                <a:latin typeface="Georgia" panose="02040502050405020303" pitchFamily="18" charset="0"/>
              </a:rPr>
              <a:t>Gastrocnemius inserts on the calcaneus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end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3378958" cy="523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Bradley Hand ITC" pitchFamily="66" charset="0"/>
              </a:rPr>
              <a:t>Muscles Attachments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400" dirty="0">
                <a:latin typeface="Georgia" panose="02040502050405020303" pitchFamily="18" charset="0"/>
              </a:rPr>
              <a:t>Tendon</a:t>
            </a:r>
          </a:p>
          <a:p>
            <a:pPr lvl="1"/>
            <a:r>
              <a:rPr lang="en-US" altLang="en-US" sz="4400" dirty="0">
                <a:latin typeface="Georgia" panose="02040502050405020303" pitchFamily="18" charset="0"/>
              </a:rPr>
              <a:t>tough connective </a:t>
            </a:r>
            <a:endParaRPr lang="en-US" altLang="en-US" sz="4400" dirty="0" smtClean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altLang="en-US" sz="4400" dirty="0" smtClean="0">
                <a:latin typeface="Georgia" panose="02040502050405020303" pitchFamily="18" charset="0"/>
              </a:rPr>
              <a:t>tissue band </a:t>
            </a:r>
          </a:p>
          <a:p>
            <a:pPr marL="457200" lvl="1" indent="0">
              <a:buNone/>
            </a:pPr>
            <a:r>
              <a:rPr lang="en-US" altLang="en-US" sz="4400" dirty="0" smtClean="0">
                <a:latin typeface="Georgia" panose="02040502050405020303" pitchFamily="18" charset="0"/>
              </a:rPr>
              <a:t>connecting </a:t>
            </a:r>
            <a:r>
              <a:rPr lang="en-US" altLang="en-US" sz="4400" dirty="0">
                <a:latin typeface="Georgia" panose="02040502050405020303" pitchFamily="18" charset="0"/>
              </a:rPr>
              <a:t>a muscle </a:t>
            </a:r>
            <a:endParaRPr lang="en-US" altLang="en-US" sz="4400" dirty="0" smtClean="0"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r>
              <a:rPr lang="en-US" altLang="en-US" sz="4400" dirty="0" smtClean="0">
                <a:latin typeface="Georgia" panose="02040502050405020303" pitchFamily="18" charset="0"/>
              </a:rPr>
              <a:t>to </a:t>
            </a:r>
            <a:r>
              <a:rPr lang="en-US" altLang="en-US" sz="4400" dirty="0">
                <a:latin typeface="Georgia" panose="02040502050405020303" pitchFamily="18" charset="0"/>
              </a:rPr>
              <a:t>a bone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ompetition">
  <a:themeElements>
    <a:clrScheme name="Competition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Competitio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ompetition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etition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2834</TotalTime>
  <Words>561</Words>
  <Application>Microsoft Office PowerPoint</Application>
  <PresentationFormat>On-screen Show (4:3)</PresentationFormat>
  <Paragraphs>166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Office Theme</vt:lpstr>
      <vt:lpstr>Competition</vt:lpstr>
      <vt:lpstr>1_Competition</vt:lpstr>
      <vt:lpstr>2_Competition</vt:lpstr>
      <vt:lpstr>3_Competition</vt:lpstr>
      <vt:lpstr>4_Competition</vt:lpstr>
      <vt:lpstr>5_Competition</vt:lpstr>
      <vt:lpstr>The Muscle System</vt:lpstr>
      <vt:lpstr>PowerPoint Presentation</vt:lpstr>
      <vt:lpstr>New Words!</vt:lpstr>
      <vt:lpstr>Composition</vt:lpstr>
      <vt:lpstr>Two Groups of Muscles</vt:lpstr>
      <vt:lpstr>Muscles of the Body</vt:lpstr>
      <vt:lpstr>Muscles Attachments</vt:lpstr>
      <vt:lpstr>Muscles Attachments</vt:lpstr>
      <vt:lpstr>Muscles Attachments</vt:lpstr>
      <vt:lpstr>Muscles Attachments</vt:lpstr>
      <vt:lpstr>Muscles Attachments</vt:lpstr>
      <vt:lpstr>PowerPoint Presentation</vt:lpstr>
      <vt:lpstr>PowerPoint Presentation</vt:lpstr>
      <vt:lpstr>Interactions</vt:lpstr>
      <vt:lpstr>Interactions</vt:lpstr>
      <vt:lpstr>Interactions</vt:lpstr>
      <vt:lpstr>Interactions</vt:lpstr>
      <vt:lpstr>Muscles Classifications</vt:lpstr>
      <vt:lpstr>Classification</vt:lpstr>
      <vt:lpstr>Classification</vt:lpstr>
      <vt:lpstr>Classification</vt:lpstr>
      <vt:lpstr>Classification:  pennate cont’</vt:lpstr>
      <vt:lpstr>Classification</vt:lpstr>
      <vt:lpstr>5 Golden Rules</vt:lpstr>
      <vt:lpstr>5 Golden Rules cont’ </vt:lpstr>
      <vt:lpstr>Nomenclature: 6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Muscle System</dc:title>
  <dc:creator>Jennifer Williams</dc:creator>
  <cp:lastModifiedBy>Melissa Redding</cp:lastModifiedBy>
  <cp:revision>186</cp:revision>
  <cp:lastPrinted>2014-02-17T20:39:01Z</cp:lastPrinted>
  <dcterms:created xsi:type="dcterms:W3CDTF">2011-12-29T03:18:53Z</dcterms:created>
  <dcterms:modified xsi:type="dcterms:W3CDTF">2016-01-05T17:34:20Z</dcterms:modified>
</cp:coreProperties>
</file>