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E48E1-EB26-4795-9836-1202F594A92E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766ED-BC09-46F4-97FB-24C7D994D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15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Science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“to know”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559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Research Yields Understanding</a:t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through…..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44709"/>
            <a:ext cx="10363826" cy="464927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Facts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info that can be independently verified by a trained person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example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 iron deficiency leads to anemia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219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0000"/>
                </a:solidFill>
              </a:rPr>
              <a:t>Research Yields Understanding</a:t>
            </a:r>
            <a:br>
              <a:rPr lang="en-US" sz="4400" dirty="0">
                <a:solidFill>
                  <a:srgbClr val="FF0000"/>
                </a:solidFill>
              </a:rPr>
            </a:br>
            <a:r>
              <a:rPr lang="en-US" sz="4400" dirty="0">
                <a:solidFill>
                  <a:srgbClr val="FF0000"/>
                </a:solidFill>
              </a:rPr>
              <a:t>through…..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5156" y="1970469"/>
            <a:ext cx="11307650" cy="4675030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prstClr val="black"/>
              </a:buClr>
            </a:pPr>
            <a:r>
              <a:rPr lang="en-US" sz="4400" b="1" dirty="0" smtClean="0">
                <a:solidFill>
                  <a:srgbClr val="FF0000"/>
                </a:solidFill>
              </a:rPr>
              <a:t>Laws</a:t>
            </a:r>
          </a:p>
          <a:p>
            <a:r>
              <a:rPr lang="en-US" sz="4400" b="1" dirty="0"/>
              <a:t>generalization about predictable ways in which matter / energy behave</a:t>
            </a:r>
            <a:endParaRPr lang="en-US" sz="4400" dirty="0"/>
          </a:p>
          <a:p>
            <a:r>
              <a:rPr lang="en-US" sz="4400" b="1" dirty="0"/>
              <a:t>result of inductive reasoning (repeated observations confirmed</a:t>
            </a:r>
            <a:endParaRPr lang="en-US" sz="4400" dirty="0"/>
          </a:p>
          <a:p>
            <a:r>
              <a:rPr lang="en-US" sz="4400" b="1" dirty="0" smtClean="0"/>
              <a:t>verbal </a:t>
            </a:r>
            <a:r>
              <a:rPr lang="en-US" sz="4400" b="1" dirty="0"/>
              <a:t>statement:  1</a:t>
            </a:r>
            <a:r>
              <a:rPr lang="en-US" sz="4400" b="1" baseline="30000" dirty="0"/>
              <a:t>st</a:t>
            </a:r>
            <a:r>
              <a:rPr lang="en-US" sz="4400" b="1" dirty="0"/>
              <a:t> law of thermodynamic </a:t>
            </a:r>
            <a:endParaRPr lang="en-US" sz="4400" b="1" dirty="0" smtClean="0"/>
          </a:p>
          <a:p>
            <a:r>
              <a:rPr lang="en-US" sz="4400" b="1" dirty="0" smtClean="0"/>
              <a:t>mathematical formulae:  </a:t>
            </a:r>
            <a:r>
              <a:rPr lang="en-US" sz="4400" b="1" dirty="0" err="1"/>
              <a:t>boyles</a:t>
            </a:r>
            <a:r>
              <a:rPr lang="en-US" sz="4400" b="1" dirty="0"/>
              <a:t> law </a:t>
            </a:r>
            <a:r>
              <a:rPr lang="en-US" sz="4400" b="1" dirty="0" smtClean="0"/>
              <a:t>  </a:t>
            </a:r>
            <a:r>
              <a:rPr lang="en-US" sz="4000" b="1" dirty="0"/>
              <a:t>V   ∞  1/T </a:t>
            </a:r>
            <a:endParaRPr lang="en-US" sz="4400" dirty="0"/>
          </a:p>
          <a:p>
            <a:pPr lvl="0">
              <a:buClr>
                <a:prstClr val="black"/>
              </a:buClr>
            </a:pPr>
            <a:endParaRPr lang="en-US" sz="4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0000"/>
                </a:solidFill>
              </a:rPr>
              <a:t>Research Yields Understanding</a:t>
            </a:r>
            <a:br>
              <a:rPr lang="en-US" sz="4400" dirty="0">
                <a:solidFill>
                  <a:srgbClr val="FF0000"/>
                </a:solidFill>
              </a:rPr>
            </a:br>
            <a:r>
              <a:rPr lang="en-US" sz="4400" dirty="0">
                <a:solidFill>
                  <a:srgbClr val="FF0000"/>
                </a:solidFill>
              </a:rPr>
              <a:t>through…..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10981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prstClr val="black"/>
              </a:buClr>
            </a:pPr>
            <a:r>
              <a:rPr lang="en-US" sz="4400" b="1" dirty="0" smtClean="0">
                <a:solidFill>
                  <a:srgbClr val="FF0000"/>
                </a:solidFill>
              </a:rPr>
              <a:t>Theory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explanatory statement or set of statements derived from facts, laws, and confirmed hypotheses 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have names:  cell theory, sliding filament theory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are unnamed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Clr>
                <a:prstClr val="black"/>
              </a:buClr>
            </a:pPr>
            <a:endParaRPr lang="en-US" sz="4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573" y="2366963"/>
            <a:ext cx="3992450" cy="4008079"/>
          </a:xfrm>
        </p:spPr>
      </p:pic>
      <p:sp>
        <p:nvSpPr>
          <p:cNvPr id="4" name="Rectangle 3"/>
          <p:cNvSpPr/>
          <p:nvPr/>
        </p:nvSpPr>
        <p:spPr>
          <a:xfrm>
            <a:off x="3065172" y="905898"/>
            <a:ext cx="5576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Questions???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13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Scientific Thinking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18952"/>
            <a:ext cx="10363826" cy="4250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1. based </a:t>
            </a:r>
            <a:r>
              <a:rPr lang="en-US" sz="4400" b="1" dirty="0"/>
              <a:t>on assumptions/methods that yield </a:t>
            </a:r>
            <a:r>
              <a:rPr lang="en-US" sz="4400" b="1" dirty="0">
                <a:solidFill>
                  <a:srgbClr val="FF0000"/>
                </a:solidFill>
              </a:rPr>
              <a:t>reliable, objective</a:t>
            </a:r>
            <a:r>
              <a:rPr lang="en-US" sz="4400" b="1" dirty="0"/>
              <a:t>, </a:t>
            </a:r>
            <a:r>
              <a:rPr lang="en-US" sz="4400" b="1" dirty="0">
                <a:solidFill>
                  <a:srgbClr val="FF0000"/>
                </a:solidFill>
              </a:rPr>
              <a:t>testable information </a:t>
            </a:r>
            <a:r>
              <a:rPr lang="en-US" sz="4400" b="1" dirty="0"/>
              <a:t>about nature 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/>
              <a:t>2.  all truth is </a:t>
            </a:r>
            <a:r>
              <a:rPr lang="en-US" sz="4400" b="1" dirty="0">
                <a:solidFill>
                  <a:srgbClr val="FF0000"/>
                </a:solidFill>
              </a:rPr>
              <a:t>tentative</a:t>
            </a:r>
            <a:r>
              <a:rPr lang="en-US" sz="4400" b="1" dirty="0"/>
              <a:t>…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2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Scientific Method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648496"/>
            <a:ext cx="10363826" cy="500988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4400" b="1" dirty="0" smtClean="0"/>
              <a:t>1.  refers </a:t>
            </a:r>
            <a:r>
              <a:rPr lang="en-US" sz="4400" b="1" dirty="0"/>
              <a:t>to habits of disciplined </a:t>
            </a:r>
            <a:r>
              <a:rPr lang="en-US" sz="4400" b="1" dirty="0">
                <a:solidFill>
                  <a:srgbClr val="FF0000"/>
                </a:solidFill>
              </a:rPr>
              <a:t>creativity, careful observation, logical thinking, </a:t>
            </a:r>
            <a:r>
              <a:rPr lang="en-US" sz="4400" b="1" dirty="0"/>
              <a:t>and </a:t>
            </a:r>
            <a:r>
              <a:rPr lang="en-US" sz="4400" b="1" dirty="0">
                <a:solidFill>
                  <a:srgbClr val="FF0000"/>
                </a:solidFill>
              </a:rPr>
              <a:t>honest analysis </a:t>
            </a:r>
            <a:r>
              <a:rPr lang="en-US" sz="4400" b="1" dirty="0"/>
              <a:t>of one’s observations and conclusions</a:t>
            </a:r>
            <a:endParaRPr lang="en-US" sz="4400" dirty="0"/>
          </a:p>
          <a:p>
            <a:pPr marL="742950" indent="-742950">
              <a:buAutoNum type="arabicPeriod" startAt="2"/>
            </a:pPr>
            <a:r>
              <a:rPr lang="en-US" sz="4400" b="1" dirty="0" smtClean="0"/>
              <a:t>CAUTION</a:t>
            </a:r>
            <a:r>
              <a:rPr lang="en-US" sz="4400" b="1" dirty="0"/>
              <a:t>:  </a:t>
            </a:r>
          </a:p>
          <a:p>
            <a:pPr marL="0" indent="0">
              <a:buNone/>
            </a:pPr>
            <a:r>
              <a:rPr lang="en-US" sz="4400" b="1" dirty="0" smtClean="0"/>
              <a:t>       health </a:t>
            </a:r>
            <a:r>
              <a:rPr lang="en-US" sz="4400" b="1" dirty="0"/>
              <a:t>sciences fads and </a:t>
            </a:r>
            <a:r>
              <a:rPr lang="en-US" sz="4400" b="1" dirty="0" smtClean="0"/>
              <a:t>frauds </a:t>
            </a:r>
            <a:endParaRPr lang="en-US" sz="4400" dirty="0"/>
          </a:p>
          <a:p>
            <a:pPr marL="0" indent="0">
              <a:buNone/>
            </a:pPr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Scientific </a:t>
            </a:r>
            <a:r>
              <a:rPr lang="en-US" sz="4400" b="1" dirty="0" smtClean="0">
                <a:solidFill>
                  <a:srgbClr val="FF0000"/>
                </a:solidFill>
              </a:rPr>
              <a:t>Method   </a:t>
            </a:r>
            <a:r>
              <a:rPr lang="en-US" sz="3200" b="1" dirty="0" smtClean="0">
                <a:solidFill>
                  <a:srgbClr val="FF0000"/>
                </a:solidFill>
              </a:rPr>
              <a:t>cont..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15921"/>
            <a:ext cx="10363826" cy="43273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b="1" dirty="0"/>
              <a:t>3.  making scientific </a:t>
            </a:r>
            <a:r>
              <a:rPr lang="en-US" sz="4400" b="1" dirty="0" smtClean="0"/>
              <a:t>judgments </a:t>
            </a:r>
            <a:r>
              <a:rPr lang="en-US" sz="4400" b="1" dirty="0"/>
              <a:t>depends on an appreciation of </a:t>
            </a:r>
            <a:r>
              <a:rPr lang="en-US" sz="4400" b="1" dirty="0">
                <a:solidFill>
                  <a:srgbClr val="FF0000"/>
                </a:solidFill>
              </a:rPr>
              <a:t>how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scientists think</a:t>
            </a:r>
            <a:r>
              <a:rPr lang="en-US" sz="4400" b="1" dirty="0"/>
              <a:t>, how they </a:t>
            </a:r>
            <a:r>
              <a:rPr lang="en-US" sz="4400" b="1" dirty="0">
                <a:solidFill>
                  <a:srgbClr val="FF0000"/>
                </a:solidFill>
              </a:rPr>
              <a:t>set standards</a:t>
            </a:r>
            <a:r>
              <a:rPr lang="en-US" sz="4400" b="1" dirty="0"/>
              <a:t> for truth and why their claims are </a:t>
            </a:r>
            <a:r>
              <a:rPr lang="en-US" sz="4400" b="1" dirty="0">
                <a:solidFill>
                  <a:srgbClr val="FF0000"/>
                </a:solidFill>
              </a:rPr>
              <a:t>more reliable </a:t>
            </a:r>
            <a:r>
              <a:rPr lang="en-US" sz="4400" b="1" dirty="0"/>
              <a:t>than others</a:t>
            </a:r>
            <a:endParaRPr lang="en-US" sz="4400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Inductive Method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66670" y="1712890"/>
            <a:ext cx="11140226" cy="46879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4</a:t>
            </a:r>
            <a:r>
              <a:rPr lang="en-US" sz="4400" b="1" dirty="0"/>
              <a:t>.  </a:t>
            </a:r>
            <a:r>
              <a:rPr lang="en-US" sz="4400" b="1" dirty="0" smtClean="0"/>
              <a:t>process </a:t>
            </a:r>
            <a:r>
              <a:rPr lang="en-US" sz="4400" b="1" dirty="0"/>
              <a:t>of </a:t>
            </a:r>
            <a:r>
              <a:rPr lang="en-US" sz="4400" b="1" dirty="0">
                <a:solidFill>
                  <a:srgbClr val="FF0000"/>
                </a:solidFill>
              </a:rPr>
              <a:t>making numerous observations </a:t>
            </a:r>
            <a:r>
              <a:rPr lang="en-US" sz="4400" b="1" dirty="0"/>
              <a:t>until one feels confident in drawing generalizations and predictions from them</a:t>
            </a:r>
            <a:endParaRPr lang="en-US" sz="4400" dirty="0"/>
          </a:p>
          <a:p>
            <a:r>
              <a:rPr lang="en-US" sz="4400" b="1" dirty="0"/>
              <a:t>example: </a:t>
            </a:r>
            <a:r>
              <a:rPr lang="en-US" sz="4400" b="1" dirty="0">
                <a:solidFill>
                  <a:srgbClr val="FF0000"/>
                </a:solidFill>
              </a:rPr>
              <a:t>anatomy</a:t>
            </a:r>
            <a:r>
              <a:rPr lang="en-US" sz="4400" b="1" dirty="0"/>
              <a:t> is known from observations of many </a:t>
            </a:r>
            <a:r>
              <a:rPr lang="en-US" sz="4400" b="1" dirty="0">
                <a:solidFill>
                  <a:srgbClr val="FF0000"/>
                </a:solidFill>
              </a:rPr>
              <a:t>structures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b="1" dirty="0"/>
              <a:t> 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Hypothetico</a:t>
            </a:r>
            <a:r>
              <a:rPr lang="en-US" sz="4400" b="1" dirty="0" smtClean="0">
                <a:solidFill>
                  <a:srgbClr val="FF0000"/>
                </a:solidFill>
              </a:rPr>
              <a:t>-deductive method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2580" y="1725770"/>
            <a:ext cx="10595020" cy="50356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b="1" dirty="0"/>
              <a:t>5.  </a:t>
            </a:r>
            <a:r>
              <a:rPr lang="en-US" sz="4400" b="1" dirty="0" smtClean="0"/>
              <a:t>examples </a:t>
            </a:r>
            <a:r>
              <a:rPr lang="en-US" sz="4400" b="1" dirty="0"/>
              <a:t>of physiology</a:t>
            </a:r>
            <a:endParaRPr lang="en-US" sz="4400" dirty="0"/>
          </a:p>
          <a:p>
            <a:r>
              <a:rPr lang="en-US" sz="4400" b="1" dirty="0"/>
              <a:t>first hypothesis is formed: </a:t>
            </a:r>
            <a:r>
              <a:rPr lang="en-US" sz="4400" b="1" dirty="0">
                <a:solidFill>
                  <a:srgbClr val="FF0000"/>
                </a:solidFill>
              </a:rPr>
              <a:t>educated speculation </a:t>
            </a:r>
            <a:r>
              <a:rPr lang="en-US" sz="4400" b="1" dirty="0"/>
              <a:t>or possible answer to question</a:t>
            </a:r>
            <a:endParaRPr lang="en-US" sz="4400" dirty="0"/>
          </a:p>
          <a:p>
            <a:r>
              <a:rPr lang="en-US" sz="4400" b="1" dirty="0" smtClean="0"/>
              <a:t>must </a:t>
            </a:r>
            <a:r>
              <a:rPr lang="en-US" sz="4400" b="1" dirty="0"/>
              <a:t>be </a:t>
            </a:r>
            <a:r>
              <a:rPr lang="en-US" sz="4400" b="1" dirty="0">
                <a:solidFill>
                  <a:srgbClr val="FF0000"/>
                </a:solidFill>
              </a:rPr>
              <a:t>consistent</a:t>
            </a:r>
            <a:r>
              <a:rPr lang="en-US" sz="4400" b="1" dirty="0"/>
              <a:t> with what is known and capable of </a:t>
            </a:r>
            <a:r>
              <a:rPr lang="en-US" sz="4400" b="1" dirty="0">
                <a:solidFill>
                  <a:srgbClr val="FF0000"/>
                </a:solidFill>
              </a:rPr>
              <a:t>test</a:t>
            </a:r>
            <a:endParaRPr lang="en-US" sz="4400" dirty="0">
              <a:solidFill>
                <a:srgbClr val="FF0000"/>
              </a:solidFill>
            </a:endParaRPr>
          </a:p>
          <a:p>
            <a:r>
              <a:rPr lang="en-US" sz="4400" b="1" dirty="0">
                <a:solidFill>
                  <a:srgbClr val="FF0000"/>
                </a:solidFill>
              </a:rPr>
              <a:t>falsifiability</a:t>
            </a:r>
            <a:r>
              <a:rPr lang="en-US" sz="4400" b="1" dirty="0"/>
              <a:t>: if we claim something scientifically true, we must be able to specify what would prove it wrong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/>
              <a:t> 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Think about this…..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2276" y="1712891"/>
            <a:ext cx="10775324" cy="5409126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 smtClean="0"/>
              <a:t>Epilepsy</a:t>
            </a:r>
          </a:p>
          <a:p>
            <a:r>
              <a:rPr lang="en-US" sz="4000" b="1" dirty="0" smtClean="0"/>
              <a:t>In ancient times, it was thought that </a:t>
            </a:r>
            <a:r>
              <a:rPr lang="en-US" sz="4000" b="1" dirty="0"/>
              <a:t>gods or invisible demons caused epilepsy.  </a:t>
            </a:r>
            <a:endParaRPr lang="en-US" sz="4000" b="1" dirty="0" smtClean="0"/>
          </a:p>
          <a:p>
            <a:r>
              <a:rPr lang="en-US" sz="4000" b="1" dirty="0" smtClean="0"/>
              <a:t>Today</a:t>
            </a:r>
            <a:r>
              <a:rPr lang="en-US" sz="4000" b="1" dirty="0"/>
              <a:t>, epileptic seizures are attributed to bursts of abnormal electrical activity in nerve cells of the brain.  </a:t>
            </a:r>
            <a:endParaRPr lang="en-US" sz="4000" b="1" dirty="0" smtClean="0"/>
          </a:p>
          <a:p>
            <a:r>
              <a:rPr lang="en-US" sz="4000" b="1" i="1" dirty="0" smtClean="0">
                <a:solidFill>
                  <a:srgbClr val="FF0000"/>
                </a:solidFill>
              </a:rPr>
              <a:t>Explain </a:t>
            </a:r>
            <a:r>
              <a:rPr lang="en-US" sz="4000" b="1" i="1" dirty="0">
                <a:solidFill>
                  <a:srgbClr val="FF0000"/>
                </a:solidFill>
              </a:rPr>
              <a:t>why one of these claims is falsifiable, while the other is not</a:t>
            </a:r>
            <a:r>
              <a:rPr lang="en-US" sz="4000" b="1" dirty="0" smtClean="0"/>
              <a:t>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>
                <a:solidFill>
                  <a:srgbClr val="FF0000"/>
                </a:solidFill>
              </a:rPr>
              <a:t>Experimental design</a:t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                         </a:t>
            </a:r>
            <a:r>
              <a:rPr lang="en-US" dirty="0" smtClean="0"/>
              <a:t>considerations……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9245" y="2060620"/>
            <a:ext cx="11346287" cy="4378817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Sample size</a:t>
            </a:r>
            <a:r>
              <a:rPr lang="en-US" sz="3200" b="1" dirty="0"/>
              <a:t>: Would you rather trust a drug tested on 5 people or 5000?</a:t>
            </a: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Controls</a:t>
            </a:r>
            <a:r>
              <a:rPr lang="en-US" sz="3200" b="1" dirty="0"/>
              <a:t>: evidence that garlic lowers blood cholesterol (results 12% to 3%!)</a:t>
            </a:r>
            <a:endParaRPr lang="en-US" sz="3200" dirty="0"/>
          </a:p>
          <a:p>
            <a:r>
              <a:rPr lang="en-US" sz="3200" b="1" dirty="0"/>
              <a:t>Psychosomatic effects—the reason for </a:t>
            </a:r>
            <a:r>
              <a:rPr lang="en-US" sz="3200" b="1" dirty="0">
                <a:solidFill>
                  <a:srgbClr val="FF0000"/>
                </a:solidFill>
              </a:rPr>
              <a:t>the placebo group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b="1" dirty="0"/>
              <a:t>Experimental bias—can affect interpretation so </a:t>
            </a:r>
            <a:r>
              <a:rPr lang="en-US" sz="3200" b="1" dirty="0">
                <a:solidFill>
                  <a:srgbClr val="FF0000"/>
                </a:solidFill>
              </a:rPr>
              <a:t>double blind method</a:t>
            </a:r>
            <a:r>
              <a:rPr lang="en-US" sz="3200" b="1" dirty="0"/>
              <a:t> is used</a:t>
            </a:r>
            <a:endParaRPr lang="en-US" sz="3200" dirty="0"/>
          </a:p>
          <a:p>
            <a:r>
              <a:rPr lang="en-US" sz="3200" b="1" dirty="0"/>
              <a:t>Statistical </a:t>
            </a:r>
            <a:r>
              <a:rPr lang="en-US" sz="3200" b="1" dirty="0" smtClean="0"/>
              <a:t>testing:  how great a difference must there be?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5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Peer review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400" b="1" dirty="0" smtClean="0"/>
              <a:t>ensures </a:t>
            </a:r>
            <a:r>
              <a:rPr lang="en-US" sz="4400" b="1" dirty="0"/>
              <a:t>honesty objectivity and quality in science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84</TotalTime>
  <Words>391</Words>
  <Application>Microsoft Office PowerPoint</Application>
  <PresentationFormat>Custom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Droplet</vt:lpstr>
      <vt:lpstr>Science</vt:lpstr>
      <vt:lpstr>Scientific Thinking</vt:lpstr>
      <vt:lpstr>Scientific Method</vt:lpstr>
      <vt:lpstr>Scientific Method   cont..</vt:lpstr>
      <vt:lpstr>Inductive Method</vt:lpstr>
      <vt:lpstr>Hypothetico-deductive method</vt:lpstr>
      <vt:lpstr>Think about this…..</vt:lpstr>
      <vt:lpstr>Experimental design                          considerations……</vt:lpstr>
      <vt:lpstr>Peer review</vt:lpstr>
      <vt:lpstr>Research Yields Understanding through…..</vt:lpstr>
      <vt:lpstr>Research Yields Understanding through…..</vt:lpstr>
      <vt:lpstr>Research Yields Understanding through…..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</dc:title>
  <dc:creator>Mel</dc:creator>
  <cp:lastModifiedBy>Melissa Redding</cp:lastModifiedBy>
  <cp:revision>16</cp:revision>
  <cp:lastPrinted>2014-08-24T20:38:17Z</cp:lastPrinted>
  <dcterms:created xsi:type="dcterms:W3CDTF">2014-08-24T19:13:59Z</dcterms:created>
  <dcterms:modified xsi:type="dcterms:W3CDTF">2014-08-26T14:37:28Z</dcterms:modified>
</cp:coreProperties>
</file>