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72" r:id="rId4"/>
    <p:sldId id="258" r:id="rId5"/>
    <p:sldId id="273" r:id="rId6"/>
    <p:sldId id="259" r:id="rId7"/>
    <p:sldId id="274" r:id="rId8"/>
    <p:sldId id="260" r:id="rId9"/>
    <p:sldId id="275" r:id="rId10"/>
    <p:sldId id="261" r:id="rId11"/>
    <p:sldId id="276" r:id="rId12"/>
    <p:sldId id="262" r:id="rId13"/>
    <p:sldId id="277" r:id="rId14"/>
    <p:sldId id="263" r:id="rId15"/>
    <p:sldId id="278" r:id="rId16"/>
    <p:sldId id="264" r:id="rId17"/>
    <p:sldId id="265" r:id="rId18"/>
    <p:sldId id="279" r:id="rId19"/>
    <p:sldId id="266" r:id="rId20"/>
    <p:sldId id="280" r:id="rId21"/>
    <p:sldId id="267" r:id="rId22"/>
    <p:sldId id="281" r:id="rId23"/>
    <p:sldId id="271" r:id="rId24"/>
    <p:sldId id="282" r:id="rId25"/>
    <p:sldId id="268" r:id="rId26"/>
    <p:sldId id="283" r:id="rId27"/>
    <p:sldId id="269" r:id="rId28"/>
    <p:sldId id="270" r:id="rId29"/>
    <p:sldId id="284" r:id="rId30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870C1A5-47AE-47B7-A3A0-2F5117232672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BC0190B-E845-4B39-AE7C-E20310DBA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95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02BCFA-E3E7-48A5-82E5-7D112F76BF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46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096000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096000"/>
            <a:ext cx="2895600" cy="47625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(c) 2007 brainybetty.com ALL RIGHTS RESERVED.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096000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fld id="{26D7109D-116E-4061-B54D-EF53D2C0F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(c) 2007 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FCA02-85F1-4EDC-8B7B-3C2E37054B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0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(c) 2007 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B717B-874F-4BDB-B259-2F6EF53CB4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1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(c) 2007 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7BD60-985A-4E5E-A33B-8653F8DA2E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2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(c) 2007 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568A3-2FC1-4A6A-9696-E7D94B29F5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5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(c) 2007 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DD940-E50C-4144-B942-6F5968005A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(c) 2007 brainybetty.com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1562D-A416-41C1-A974-75ACE1CA45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8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(c) 2007 brainybetty.com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754AF-895B-486E-82EF-DE1417DAA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5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(c) 2007 brainybetty.com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83649-BD99-4993-A69A-BB0158D766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1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(c) 2007 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BC4AF-D83F-44B1-9000-217BFA0E84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8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(c) 2007 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6FF94-DD60-431E-8613-38029056F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1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(c) 2007 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90E9947-67D0-46DC-B24B-47F7F024EB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1"/>
            <a:ext cx="7772400" cy="1981200"/>
          </a:xfrm>
        </p:spPr>
        <p:txBody>
          <a:bodyPr/>
          <a:lstStyle/>
          <a:p>
            <a:r>
              <a:rPr lang="en-US" sz="5400" dirty="0" smtClean="0"/>
              <a:t>Skeletal Muscle</a:t>
            </a:r>
            <a:br>
              <a:rPr lang="en-US" sz="5400" dirty="0" smtClean="0"/>
            </a:br>
            <a:r>
              <a:rPr lang="en-US" sz="5400" dirty="0" smtClean="0"/>
              <a:t>Histology</a:t>
            </a:r>
            <a:endParaRPr lang="en-US" sz="5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71800"/>
            <a:ext cx="67818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 </a:t>
            </a:r>
            <a:r>
              <a:rPr lang="en-US" sz="3200" dirty="0" err="1" smtClean="0"/>
              <a:t>cont</a:t>
            </a:r>
            <a:r>
              <a:rPr lang="en-US" sz="3200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err="1" smtClean="0">
                <a:solidFill>
                  <a:srgbClr val="FFFF00"/>
                </a:solidFill>
              </a:rPr>
              <a:t>Myofiber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 (muscle fiber)  </a:t>
            </a:r>
            <a:r>
              <a:rPr lang="en-US" i="1" dirty="0" smtClean="0"/>
              <a:t>AKA: muscle</a:t>
            </a:r>
          </a:p>
          <a:p>
            <a:pPr marL="0" indent="0">
              <a:buNone/>
            </a:pPr>
            <a:r>
              <a:rPr lang="en-US" i="1" dirty="0" smtClean="0"/>
              <a:t>                                                          </a:t>
            </a:r>
            <a:r>
              <a:rPr lang="en-US" dirty="0" smtClean="0"/>
              <a:t>cell!</a:t>
            </a:r>
          </a:p>
          <a:p>
            <a:pPr lvl="1"/>
            <a:r>
              <a:rPr lang="en-US" sz="4000" dirty="0"/>
              <a:t>a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single cell </a:t>
            </a:r>
            <a:r>
              <a:rPr lang="en-US" sz="4000" dirty="0" smtClean="0"/>
              <a:t>that contracts/relaxes in response to stimulation</a:t>
            </a:r>
          </a:p>
          <a:p>
            <a:pPr lvl="1"/>
            <a:r>
              <a:rPr lang="en-US" sz="4000" dirty="0" smtClean="0"/>
              <a:t># </a:t>
            </a:r>
            <a:r>
              <a:rPr lang="en-US" sz="4000" b="1" dirty="0" smtClean="0">
                <a:solidFill>
                  <a:srgbClr val="FFFF00"/>
                </a:solidFill>
              </a:rPr>
              <a:t>70</a:t>
            </a:r>
            <a:r>
              <a:rPr lang="en-US" sz="4000" dirty="0" smtClean="0"/>
              <a:t> and # </a:t>
            </a:r>
            <a:r>
              <a:rPr lang="en-US" sz="4000" b="1" dirty="0" smtClean="0">
                <a:solidFill>
                  <a:srgbClr val="FFFF00"/>
                </a:solidFill>
              </a:rPr>
              <a:t>72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10" y="249382"/>
            <a:ext cx="7086600" cy="594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457200"/>
            <a:ext cx="2895601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5867400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0" y="5126182"/>
            <a:ext cx="2057400" cy="817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977245" y="5514110"/>
            <a:ext cx="533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2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</a:t>
            </a:r>
            <a:r>
              <a:rPr lang="en-US" b="1" dirty="0" smtClean="0">
                <a:solidFill>
                  <a:srgbClr val="FFFF00"/>
                </a:solidFill>
              </a:rPr>
              <a:t>MYOFIBER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</a:t>
            </a:r>
            <a:r>
              <a:rPr lang="en-US" sz="4400" b="1" dirty="0">
                <a:solidFill>
                  <a:srgbClr val="FFFF00"/>
                </a:solidFill>
              </a:rPr>
              <a:t>S</a:t>
            </a:r>
            <a:r>
              <a:rPr lang="en-US" sz="4400" b="1" dirty="0" smtClean="0">
                <a:solidFill>
                  <a:srgbClr val="FFFF00"/>
                </a:solidFill>
              </a:rPr>
              <a:t>arcolemma</a:t>
            </a:r>
          </a:p>
          <a:p>
            <a:pPr lvl="1"/>
            <a:r>
              <a:rPr lang="en-US" sz="4000" dirty="0" smtClean="0"/>
              <a:t>#</a:t>
            </a:r>
            <a:r>
              <a:rPr lang="en-US" sz="4000" b="1" dirty="0" smtClean="0">
                <a:solidFill>
                  <a:srgbClr val="FFFF00"/>
                </a:solidFill>
              </a:rPr>
              <a:t>66</a:t>
            </a:r>
            <a:r>
              <a:rPr lang="en-US" sz="4000" dirty="0" smtClean="0"/>
              <a:t> and see “A”</a:t>
            </a:r>
          </a:p>
          <a:p>
            <a:pPr lvl="1"/>
            <a:r>
              <a:rPr lang="en-US" sz="4000" b="1" dirty="0">
                <a:solidFill>
                  <a:srgbClr val="FFFF00"/>
                </a:solidFill>
              </a:rPr>
              <a:t>c</a:t>
            </a:r>
            <a:r>
              <a:rPr lang="en-US" sz="4000" b="1" dirty="0" smtClean="0">
                <a:solidFill>
                  <a:srgbClr val="FFFF00"/>
                </a:solidFill>
              </a:rPr>
              <a:t>ell membrane</a:t>
            </a:r>
          </a:p>
          <a:p>
            <a:pPr lvl="1"/>
            <a:r>
              <a:rPr lang="en-US" sz="4000" dirty="0"/>
              <a:t>i</a:t>
            </a:r>
            <a:r>
              <a:rPr lang="en-US" sz="4000" dirty="0" smtClean="0"/>
              <a:t>nvaginations of transverse tubules (T-tubules) [see “C”] connecting to reticulum 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153400" cy="5257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9000" y="1676400"/>
            <a:ext cx="2971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49530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</a:t>
            </a:r>
            <a:r>
              <a:rPr lang="en-US" b="1" dirty="0" smtClean="0">
                <a:solidFill>
                  <a:srgbClr val="FFFF00"/>
                </a:solidFill>
              </a:rPr>
              <a:t>MYOFIBER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cont</a:t>
            </a:r>
            <a:r>
              <a:rPr lang="en-US" sz="2400" b="1" dirty="0" smtClean="0">
                <a:solidFill>
                  <a:srgbClr val="000000"/>
                </a:solidFill>
              </a:rPr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Sarcoplasm</a:t>
            </a:r>
          </a:p>
          <a:p>
            <a:pPr lvl="1"/>
            <a:r>
              <a:rPr lang="en-US" sz="4000" dirty="0" smtClean="0"/>
              <a:t># </a:t>
            </a:r>
            <a:r>
              <a:rPr lang="en-US" sz="4000" b="1" dirty="0" smtClean="0">
                <a:solidFill>
                  <a:srgbClr val="FFFF00"/>
                </a:solidFill>
              </a:rPr>
              <a:t>67 </a:t>
            </a:r>
          </a:p>
          <a:p>
            <a:pPr lvl="1"/>
            <a:r>
              <a:rPr lang="en-US" sz="4000" b="1" dirty="0">
                <a:solidFill>
                  <a:srgbClr val="FFFF00"/>
                </a:solidFill>
              </a:rPr>
              <a:t>c</a:t>
            </a:r>
            <a:r>
              <a:rPr lang="en-US" sz="4000" b="1" dirty="0" smtClean="0">
                <a:solidFill>
                  <a:srgbClr val="FFFF00"/>
                </a:solidFill>
              </a:rPr>
              <a:t>ytoplasm</a:t>
            </a:r>
            <a:r>
              <a:rPr lang="en-US" sz="4000" dirty="0" smtClean="0"/>
              <a:t> of muscle cell </a:t>
            </a:r>
          </a:p>
          <a:p>
            <a:pPr lvl="1"/>
            <a:r>
              <a:rPr lang="en-US" sz="4000" dirty="0"/>
              <a:t>c</a:t>
            </a:r>
            <a:r>
              <a:rPr lang="en-US" sz="4000" dirty="0" smtClean="0"/>
              <a:t>ontains small, oval nuclei and mitochondria </a:t>
            </a:r>
            <a:r>
              <a:rPr lang="en-US" sz="4000" smtClean="0"/>
              <a:t>and </a:t>
            </a:r>
          </a:p>
          <a:p>
            <a:pPr lvl="1"/>
            <a:r>
              <a:rPr lang="en-US" sz="4000" b="1" u="sng" smtClean="0">
                <a:solidFill>
                  <a:srgbClr val="FFFF00"/>
                </a:solidFill>
              </a:rPr>
              <a:t>myoglobin</a:t>
            </a:r>
            <a:r>
              <a:rPr lang="en-US" sz="4000" smtClean="0"/>
              <a:t>  </a:t>
            </a:r>
            <a:r>
              <a:rPr lang="en-US" sz="4000" dirty="0" smtClean="0"/>
              <a:t>[see “D”]   (</a:t>
            </a:r>
            <a:r>
              <a:rPr lang="en-US" sz="3600" dirty="0" smtClean="0"/>
              <a:t>similar to hemoglobin; stores O</a:t>
            </a:r>
            <a:r>
              <a:rPr lang="en-US" sz="2000" dirty="0" smtClean="0"/>
              <a:t>2 </a:t>
            </a:r>
            <a:r>
              <a:rPr lang="en-US" sz="3600" dirty="0" smtClean="0"/>
              <a:t>for </a:t>
            </a:r>
            <a:r>
              <a:rPr lang="en-US" sz="3600" dirty="0" err="1" smtClean="0"/>
              <a:t>mitochond</a:t>
            </a:r>
            <a:r>
              <a:rPr lang="en-US" sz="3600" dirty="0" smtClean="0"/>
              <a:t>.)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772400" cy="563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7600" y="1371600"/>
            <a:ext cx="2743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4876800"/>
            <a:ext cx="2743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</a:t>
            </a:r>
            <a:r>
              <a:rPr lang="en-US" b="1" dirty="0">
                <a:solidFill>
                  <a:srgbClr val="FFFF00"/>
                </a:solidFill>
              </a:rPr>
              <a:t>MYOFIBER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cont</a:t>
            </a:r>
            <a:r>
              <a:rPr lang="en-US" sz="2400" b="1" dirty="0">
                <a:solidFill>
                  <a:srgbClr val="000000"/>
                </a:solidFill>
              </a:rPr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Sarcoplasmic reticulum (SR)</a:t>
            </a:r>
          </a:p>
          <a:p>
            <a:pPr lvl="1"/>
            <a:r>
              <a:rPr lang="en-US" sz="4000" dirty="0" smtClean="0"/>
              <a:t>See “B”</a:t>
            </a:r>
          </a:p>
          <a:p>
            <a:pPr lvl="1"/>
            <a:r>
              <a:rPr lang="en-US" sz="4000" dirty="0"/>
              <a:t>m</a:t>
            </a:r>
            <a:r>
              <a:rPr lang="en-US" sz="4000" dirty="0" smtClean="0"/>
              <a:t>embranous network of channels and tubules w/</a:t>
            </a:r>
            <a:r>
              <a:rPr lang="en-US" sz="4000" dirty="0" err="1" smtClean="0"/>
              <a:t>i</a:t>
            </a:r>
            <a:r>
              <a:rPr lang="en-US" sz="4000" dirty="0" smtClean="0"/>
              <a:t> a muscle fiber</a:t>
            </a:r>
          </a:p>
          <a:p>
            <a:pPr lvl="1"/>
            <a:r>
              <a:rPr lang="en-US" sz="4000" dirty="0" smtClean="0"/>
              <a:t>together w/ T-tubules activate muscle contraction when stimulated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</a:t>
            </a:r>
            <a:r>
              <a:rPr lang="en-US" b="1" dirty="0">
                <a:solidFill>
                  <a:srgbClr val="FFFF00"/>
                </a:solidFill>
              </a:rPr>
              <a:t>MYOFIBER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cont</a:t>
            </a:r>
            <a:r>
              <a:rPr lang="en-US" sz="2400" b="1" dirty="0">
                <a:solidFill>
                  <a:srgbClr val="000000"/>
                </a:solidFill>
              </a:rPr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err="1" smtClean="0">
                <a:solidFill>
                  <a:srgbClr val="FFFF00"/>
                </a:solidFill>
              </a:rPr>
              <a:t>Endomysium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pPr lvl="1"/>
            <a:r>
              <a:rPr lang="en-US" sz="4000" dirty="0"/>
              <a:t>s</a:t>
            </a:r>
            <a:r>
              <a:rPr lang="en-US" sz="4000" dirty="0" smtClean="0"/>
              <a:t>heath of CT that </a:t>
            </a:r>
            <a:r>
              <a:rPr lang="en-US" sz="4000" b="1" dirty="0" smtClean="0">
                <a:solidFill>
                  <a:srgbClr val="FFFF00"/>
                </a:solidFill>
              </a:rPr>
              <a:t>surrounds each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muscle fiber</a:t>
            </a:r>
          </a:p>
          <a:p>
            <a:pPr lvl="1"/>
            <a:r>
              <a:rPr lang="en-US" sz="4000" dirty="0" smtClean="0"/>
              <a:t># </a:t>
            </a:r>
            <a:r>
              <a:rPr lang="en-US" sz="4000" b="1" dirty="0" smtClean="0">
                <a:solidFill>
                  <a:srgbClr val="FFFF00"/>
                </a:solidFill>
              </a:rPr>
              <a:t>73</a:t>
            </a:r>
            <a:r>
              <a:rPr lang="en-US" sz="4000" dirty="0" smtClean="0"/>
              <a:t> and # </a:t>
            </a:r>
            <a:r>
              <a:rPr lang="en-US" sz="4000" b="1" dirty="0" smtClean="0">
                <a:solidFill>
                  <a:srgbClr val="FFFF00"/>
                </a:solidFill>
              </a:rPr>
              <a:t>75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0" y="381000"/>
            <a:ext cx="7543800" cy="579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06736" y="2085109"/>
            <a:ext cx="2895601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58674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029200" y="5715000"/>
            <a:ext cx="1828800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257800" y="4717473"/>
            <a:ext cx="1752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876800" y="5181600"/>
            <a:ext cx="52993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5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</a:t>
            </a:r>
            <a:r>
              <a:rPr lang="en-US" b="1" dirty="0">
                <a:solidFill>
                  <a:srgbClr val="FFFF00"/>
                </a:solidFill>
              </a:rPr>
              <a:t>MYOFIBER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cont</a:t>
            </a:r>
            <a:r>
              <a:rPr lang="en-US" sz="2400" b="1" dirty="0">
                <a:solidFill>
                  <a:srgbClr val="000000"/>
                </a:solidFill>
              </a:rPr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Myofibril</a:t>
            </a:r>
          </a:p>
          <a:p>
            <a:pPr lvl="1"/>
            <a:r>
              <a:rPr lang="en-US" sz="4000" b="1" dirty="0">
                <a:solidFill>
                  <a:srgbClr val="FFFF00"/>
                </a:solidFill>
              </a:rPr>
              <a:t>c</a:t>
            </a:r>
            <a:r>
              <a:rPr lang="en-US" sz="4000" b="1" dirty="0" smtClean="0">
                <a:solidFill>
                  <a:srgbClr val="FFFF00"/>
                </a:solidFill>
              </a:rPr>
              <a:t>ontractile fibers </a:t>
            </a:r>
            <a:r>
              <a:rPr lang="en-US" sz="4000" dirty="0" smtClean="0"/>
              <a:t>w/I muscle cell</a:t>
            </a:r>
          </a:p>
          <a:p>
            <a:pPr lvl="1"/>
            <a:r>
              <a:rPr lang="en-US" sz="4000" dirty="0" smtClean="0"/>
              <a:t># </a:t>
            </a:r>
            <a:r>
              <a:rPr lang="en-US" sz="4000" b="1" dirty="0" smtClean="0">
                <a:solidFill>
                  <a:srgbClr val="FFFF00"/>
                </a:solidFill>
              </a:rPr>
              <a:t>68</a:t>
            </a:r>
            <a:r>
              <a:rPr lang="en-US" sz="4000" dirty="0" smtClean="0"/>
              <a:t> and see “E”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2007 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EB9D6-7F17-440B-A22A-CD4975AF1D3B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Fascia </a:t>
            </a:r>
          </a:p>
          <a:p>
            <a:pPr lvl="1"/>
            <a:r>
              <a:rPr lang="en-US" sz="4000" dirty="0"/>
              <a:t>s</a:t>
            </a:r>
            <a:r>
              <a:rPr lang="en-US" sz="4000" dirty="0" smtClean="0"/>
              <a:t>heet of fibrous connective tissue (CT) that </a:t>
            </a:r>
            <a:r>
              <a:rPr lang="en-US" sz="4000" b="1" dirty="0" smtClean="0">
                <a:solidFill>
                  <a:srgbClr val="FFFF00"/>
                </a:solidFill>
              </a:rPr>
              <a:t>encloses</a:t>
            </a:r>
            <a:r>
              <a:rPr lang="en-US" sz="4000" b="1" dirty="0" smtClean="0"/>
              <a:t> </a:t>
            </a:r>
            <a:r>
              <a:rPr lang="en-US" sz="4000" dirty="0" smtClean="0"/>
              <a:t>a muscle</a:t>
            </a:r>
          </a:p>
          <a:p>
            <a:pPr lvl="1"/>
            <a:r>
              <a:rPr lang="en-US" sz="4000" dirty="0" smtClean="0"/>
              <a:t># </a:t>
            </a:r>
            <a:r>
              <a:rPr lang="en-US" sz="4000" b="1" dirty="0" smtClean="0">
                <a:solidFill>
                  <a:srgbClr val="FFFF00"/>
                </a:solidFill>
              </a:rPr>
              <a:t>79</a:t>
            </a:r>
          </a:p>
          <a:p>
            <a:pPr lvl="1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ay project beyond! forming tendon or mesh w/ </a:t>
            </a:r>
            <a:r>
              <a:rPr lang="en-US" sz="4000" b="1" dirty="0" err="1" smtClean="0">
                <a:solidFill>
                  <a:srgbClr val="FFFF00"/>
                </a:solidFill>
              </a:rPr>
              <a:t>periosteum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609600"/>
            <a:ext cx="8077200" cy="571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10200" y="2895600"/>
            <a:ext cx="23622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9149246">
            <a:off x="5034479" y="5579027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MYOFIBRIL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Myosin </a:t>
            </a:r>
            <a:r>
              <a:rPr lang="en-US" sz="4400" b="1" dirty="0" err="1" smtClean="0">
                <a:solidFill>
                  <a:srgbClr val="FFFF00"/>
                </a:solidFill>
              </a:rPr>
              <a:t>myofilament</a:t>
            </a:r>
            <a:r>
              <a:rPr lang="en-US" dirty="0" smtClean="0"/>
              <a:t>  [see “H-1”]</a:t>
            </a:r>
          </a:p>
          <a:p>
            <a:pPr lvl="1"/>
            <a:r>
              <a:rPr lang="en-US" sz="4000" dirty="0"/>
              <a:t>a</a:t>
            </a:r>
            <a:r>
              <a:rPr lang="en-US" sz="4000" dirty="0" smtClean="0"/>
              <a:t> protein in combination w/  actin </a:t>
            </a:r>
            <a:r>
              <a:rPr lang="en-US" sz="4000" b="1" dirty="0" smtClean="0">
                <a:solidFill>
                  <a:srgbClr val="FFFF00"/>
                </a:solidFill>
              </a:rPr>
              <a:t>contracts and relaxes muscle fibers</a:t>
            </a:r>
          </a:p>
          <a:p>
            <a:pPr lvl="1"/>
            <a:r>
              <a:rPr lang="en-US" sz="4000" dirty="0"/>
              <a:t>r</a:t>
            </a:r>
            <a:r>
              <a:rPr lang="en-US" sz="4000" dirty="0" smtClean="0"/>
              <a:t>esembles golf club with end called </a:t>
            </a:r>
            <a:r>
              <a:rPr lang="en-US" sz="4000" i="1" dirty="0" smtClean="0">
                <a:solidFill>
                  <a:srgbClr val="FFFF00"/>
                </a:solidFill>
              </a:rPr>
              <a:t>cross-bridge</a:t>
            </a:r>
            <a:r>
              <a:rPr lang="en-US" sz="4000" dirty="0" smtClean="0"/>
              <a:t> that binds to actin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696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MYOFIBRIL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Actin </a:t>
            </a:r>
            <a:r>
              <a:rPr lang="en-US" sz="4400" b="1" dirty="0" err="1" smtClean="0">
                <a:solidFill>
                  <a:srgbClr val="FFFF00"/>
                </a:solidFill>
              </a:rPr>
              <a:t>myofilament</a:t>
            </a:r>
            <a:r>
              <a:rPr lang="en-US" dirty="0" smtClean="0"/>
              <a:t>  [see “G-1”]</a:t>
            </a:r>
          </a:p>
          <a:p>
            <a:pPr lvl="1"/>
            <a:r>
              <a:rPr lang="en-US" sz="4000" dirty="0"/>
              <a:t>a</a:t>
            </a:r>
            <a:r>
              <a:rPr lang="en-US" sz="4000" dirty="0" smtClean="0"/>
              <a:t> protein in combination w/  myosin </a:t>
            </a:r>
            <a:r>
              <a:rPr lang="en-US" sz="4000" b="1" dirty="0" smtClean="0">
                <a:solidFill>
                  <a:srgbClr val="FFFF00"/>
                </a:solidFill>
              </a:rPr>
              <a:t>contracts and relaxes muscle fibers</a:t>
            </a:r>
          </a:p>
          <a:p>
            <a:pPr lvl="1"/>
            <a:r>
              <a:rPr lang="en-US" sz="4000" dirty="0"/>
              <a:t>r</a:t>
            </a:r>
            <a:r>
              <a:rPr lang="en-US" sz="4000" dirty="0" smtClean="0"/>
              <a:t>esembles strands of pearls made of troponin and </a:t>
            </a:r>
            <a:r>
              <a:rPr lang="en-US" sz="4000" dirty="0" err="1" smtClean="0"/>
              <a:t>tropomyosin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69619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 </a:t>
            </a:r>
            <a:r>
              <a:rPr lang="en-US" sz="3200" dirty="0" err="1"/>
              <a:t>cont</a:t>
            </a:r>
            <a:r>
              <a:rPr lang="en-US" sz="3200" dirty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Sarcomere  </a:t>
            </a:r>
            <a:r>
              <a:rPr lang="en-US" dirty="0" smtClean="0"/>
              <a:t>  </a:t>
            </a:r>
            <a:r>
              <a:rPr lang="en-US" sz="4000" dirty="0" smtClean="0"/>
              <a:t>[see “F”]</a:t>
            </a:r>
          </a:p>
          <a:p>
            <a:pPr lvl="1"/>
            <a:r>
              <a:rPr lang="en-US" sz="4000" b="1" dirty="0">
                <a:solidFill>
                  <a:srgbClr val="FFFF00"/>
                </a:solidFill>
              </a:rPr>
              <a:t>s</a:t>
            </a:r>
            <a:r>
              <a:rPr lang="en-US" sz="4000" b="1" dirty="0" smtClean="0">
                <a:solidFill>
                  <a:srgbClr val="FFFF00"/>
                </a:solidFill>
              </a:rPr>
              <a:t>tructural and functional unit </a:t>
            </a:r>
            <a:r>
              <a:rPr lang="en-US" sz="4000" dirty="0" smtClean="0"/>
              <a:t>of a myofibril</a:t>
            </a:r>
          </a:p>
          <a:p>
            <a:pPr lvl="1"/>
            <a:r>
              <a:rPr lang="en-US" sz="4000" dirty="0"/>
              <a:t>e</a:t>
            </a:r>
            <a:r>
              <a:rPr lang="en-US" sz="4000" dirty="0" smtClean="0"/>
              <a:t>xtending from z- line to z- line   [see “F-1”]</a:t>
            </a:r>
          </a:p>
          <a:p>
            <a:pPr lvl="1"/>
            <a:r>
              <a:rPr lang="en-US" sz="4000" dirty="0" smtClean="0"/>
              <a:t>Z-discs are dense areas of protein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8077200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Structure  </a:t>
            </a:r>
            <a:r>
              <a:rPr lang="en-US" sz="3200" dirty="0" err="1"/>
              <a:t>cont</a:t>
            </a:r>
            <a:r>
              <a:rPr lang="en-US" sz="3200" dirty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Striation pattern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I Band</a:t>
            </a:r>
            <a:r>
              <a:rPr lang="en-US" dirty="0" smtClean="0"/>
              <a:t>  (</a:t>
            </a:r>
            <a:r>
              <a:rPr lang="en-US" u="sng" dirty="0" smtClean="0">
                <a:solidFill>
                  <a:srgbClr val="FFFF00"/>
                </a:solidFill>
              </a:rPr>
              <a:t>light</a:t>
            </a:r>
            <a:r>
              <a:rPr lang="en-US" dirty="0" smtClean="0"/>
              <a:t>  [see “G”]</a:t>
            </a:r>
          </a:p>
          <a:p>
            <a:pPr lvl="2"/>
            <a:r>
              <a:rPr lang="en-US" sz="3200" dirty="0"/>
              <a:t>c</a:t>
            </a:r>
            <a:r>
              <a:rPr lang="en-US" sz="3200" dirty="0" smtClean="0"/>
              <a:t>omposed of thin, actin filaments, attached to z-line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A Band</a:t>
            </a:r>
            <a:r>
              <a:rPr lang="en-US" dirty="0" smtClean="0"/>
              <a:t>  (</a:t>
            </a:r>
            <a:r>
              <a:rPr lang="en-US" b="1" dirty="0" smtClean="0">
                <a:solidFill>
                  <a:srgbClr val="FFFF00"/>
                </a:solidFill>
              </a:rPr>
              <a:t>dark</a:t>
            </a:r>
            <a:r>
              <a:rPr lang="en-US" dirty="0" smtClean="0"/>
              <a:t>)  [see “H”] </a:t>
            </a:r>
          </a:p>
          <a:p>
            <a:pPr lvl="2"/>
            <a:r>
              <a:rPr lang="en-US" sz="3200" dirty="0"/>
              <a:t>c</a:t>
            </a:r>
            <a:r>
              <a:rPr lang="en-US" sz="3200" dirty="0" smtClean="0"/>
              <a:t>omposed of thick myosin filaments overlapping with thin actin filament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H zone  </a:t>
            </a:r>
            <a:r>
              <a:rPr lang="en-US" dirty="0" smtClean="0"/>
              <a:t>[see “J”]</a:t>
            </a:r>
          </a:p>
          <a:p>
            <a:pPr lvl="2"/>
            <a:r>
              <a:rPr lang="en-US" dirty="0" smtClean="0"/>
              <a:t>a narrow, light zone in center of sarcomere consisting of only myosin which is anchored at the M-line (see “K”) in a dark-stained thickened band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7315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4" b="19364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43000" y="4953000"/>
            <a:ext cx="7239000" cy="1219200"/>
          </a:xfrm>
        </p:spPr>
        <p:txBody>
          <a:bodyPr/>
          <a:lstStyle/>
          <a:p>
            <a:r>
              <a:rPr lang="en-US" sz="5400" dirty="0" smtClean="0"/>
              <a:t>Got Muscle Histology?</a:t>
            </a:r>
            <a:endParaRPr lang="en-US" sz="5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3649-BD99-4993-A69A-BB0158D7663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464126"/>
            <a:ext cx="7772399" cy="5936673"/>
          </a:xfrm>
          <a:prstGeom prst="rect">
            <a:avLst/>
          </a:prstGeom>
          <a:ln>
            <a:solidFill>
              <a:srgbClr val="000000">
                <a:alpha val="31000"/>
              </a:srgbClr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2743200" y="2476500"/>
            <a:ext cx="2667000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257800" y="2895600"/>
            <a:ext cx="2667000" cy="3505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799" y="2057400"/>
            <a:ext cx="4038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 </a:t>
            </a:r>
            <a:r>
              <a:rPr lang="en-US" sz="3200" dirty="0" err="1" smtClean="0"/>
              <a:t>cont</a:t>
            </a:r>
            <a:r>
              <a:rPr lang="en-US" sz="3200" dirty="0" smtClean="0"/>
              <a:t>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err="1" smtClean="0">
                <a:solidFill>
                  <a:srgbClr val="FFFF00"/>
                </a:solidFill>
              </a:rPr>
              <a:t>Epimysium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pPr lvl="1"/>
            <a:r>
              <a:rPr lang="en-US" sz="4000" b="1" dirty="0">
                <a:solidFill>
                  <a:srgbClr val="FFFF00"/>
                </a:solidFill>
              </a:rPr>
              <a:t>o</a:t>
            </a:r>
            <a:r>
              <a:rPr lang="en-US" sz="4000" b="1" dirty="0" smtClean="0">
                <a:solidFill>
                  <a:srgbClr val="FFFF00"/>
                </a:solidFill>
              </a:rPr>
              <a:t>uter sheath </a:t>
            </a:r>
            <a:r>
              <a:rPr lang="en-US" sz="4000" dirty="0" smtClean="0"/>
              <a:t>of CT surrounding a skeletal muscle </a:t>
            </a:r>
          </a:p>
          <a:p>
            <a:pPr lvl="1"/>
            <a:r>
              <a:rPr lang="en-US" sz="4000" dirty="0" smtClean="0"/>
              <a:t># </a:t>
            </a:r>
            <a:r>
              <a:rPr lang="en-US" sz="4000" b="1" dirty="0" smtClean="0">
                <a:solidFill>
                  <a:srgbClr val="FFFF00"/>
                </a:solidFill>
              </a:rPr>
              <a:t>77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1" y="384463"/>
            <a:ext cx="7848600" cy="5936673"/>
          </a:xfrm>
          <a:prstGeom prst="rect">
            <a:avLst/>
          </a:prstGeom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4076700" y="3432462"/>
            <a:ext cx="4038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16136" y="3699164"/>
            <a:ext cx="1070264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191000" y="1600200"/>
            <a:ext cx="42672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81600" y="4419600"/>
            <a:ext cx="1905000" cy="1901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 </a:t>
            </a:r>
            <a:r>
              <a:rPr lang="en-US" sz="3200" dirty="0" err="1" smtClean="0"/>
              <a:t>cont</a:t>
            </a:r>
            <a:r>
              <a:rPr lang="en-US" sz="3200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Muscle Fascicle </a:t>
            </a:r>
            <a:r>
              <a:rPr lang="en-US" b="1" dirty="0" smtClean="0">
                <a:solidFill>
                  <a:srgbClr val="FFFF00"/>
                </a:solidFill>
              </a:rPr>
              <a:t>[</a:t>
            </a:r>
            <a:r>
              <a:rPr lang="en-US" b="1" i="1" dirty="0" smtClean="0">
                <a:solidFill>
                  <a:srgbClr val="FFFF00"/>
                </a:solidFill>
              </a:rPr>
              <a:t>pl</a:t>
            </a:r>
            <a:r>
              <a:rPr lang="en-US" b="1" dirty="0" smtClean="0">
                <a:solidFill>
                  <a:srgbClr val="FFFF00"/>
                </a:solidFill>
              </a:rPr>
              <a:t>. fasciculi]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b</a:t>
            </a:r>
            <a:r>
              <a:rPr lang="en-US" sz="4000" b="1" dirty="0" smtClean="0">
                <a:solidFill>
                  <a:srgbClr val="FFFF00"/>
                </a:solidFill>
              </a:rPr>
              <a:t>undles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dirty="0" smtClean="0"/>
              <a:t>of skeletal muscle fibers </a:t>
            </a:r>
            <a:r>
              <a:rPr lang="en-US" sz="4000" b="1" dirty="0" smtClean="0">
                <a:solidFill>
                  <a:srgbClr val="FFFF00"/>
                </a:solidFill>
              </a:rPr>
              <a:t>(parallel) </a:t>
            </a:r>
            <a:r>
              <a:rPr lang="en-US" sz="4000" dirty="0" smtClean="0"/>
              <a:t>in small </a:t>
            </a:r>
            <a:r>
              <a:rPr lang="en-US" sz="4000" b="1" dirty="0" smtClean="0">
                <a:solidFill>
                  <a:srgbClr val="FFFF00"/>
                </a:solidFill>
              </a:rPr>
              <a:t>compartments</a:t>
            </a:r>
          </a:p>
          <a:p>
            <a:r>
              <a:rPr lang="en-US" sz="4000" dirty="0" smtClean="0"/>
              <a:t># </a:t>
            </a:r>
            <a:r>
              <a:rPr lang="en-US" sz="4000" b="1" dirty="0" smtClean="0">
                <a:solidFill>
                  <a:srgbClr val="FFFF00"/>
                </a:solidFill>
              </a:rPr>
              <a:t>71</a:t>
            </a:r>
            <a:r>
              <a:rPr lang="en-US" sz="4000" dirty="0" smtClean="0"/>
              <a:t> and # </a:t>
            </a:r>
            <a:r>
              <a:rPr lang="en-US" sz="4000" b="1" dirty="0" smtClean="0">
                <a:solidFill>
                  <a:srgbClr val="FFFF00"/>
                </a:solidFill>
              </a:rPr>
              <a:t>78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4126"/>
            <a:ext cx="7848600" cy="5936673"/>
          </a:xfrm>
          <a:prstGeom prst="rect">
            <a:avLst/>
          </a:prstGeom>
          <a:ln>
            <a:solidFill>
              <a:srgbClr val="000000">
                <a:alpha val="31000"/>
              </a:srgbClr>
            </a:solidFill>
          </a:ln>
        </p:spPr>
      </p:pic>
      <p:sp>
        <p:nvSpPr>
          <p:cNvPr id="7" name="Oval 6"/>
          <p:cNvSpPr/>
          <p:nvPr/>
        </p:nvSpPr>
        <p:spPr>
          <a:xfrm>
            <a:off x="3467100" y="4308760"/>
            <a:ext cx="4038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343400" y="4648200"/>
            <a:ext cx="1143000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19400" y="623454"/>
            <a:ext cx="4800600" cy="44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0399" y="1309255"/>
            <a:ext cx="5486401" cy="1357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14900" y="2667000"/>
            <a:ext cx="3543300" cy="1357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0" y="5195451"/>
            <a:ext cx="2187286" cy="112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 </a:t>
            </a:r>
            <a:r>
              <a:rPr lang="en-US" sz="3200" dirty="0" err="1" smtClean="0"/>
              <a:t>cont</a:t>
            </a:r>
            <a:r>
              <a:rPr lang="en-US" sz="3200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Perimysium</a:t>
            </a:r>
          </a:p>
          <a:p>
            <a:pPr lvl="1"/>
            <a:r>
              <a:rPr lang="en-US" sz="4000" dirty="0"/>
              <a:t>s</a:t>
            </a:r>
            <a:r>
              <a:rPr lang="en-US" sz="4000" dirty="0" smtClean="0"/>
              <a:t>heath of CT that </a:t>
            </a:r>
            <a:r>
              <a:rPr lang="en-US" sz="4000" b="1" dirty="0" smtClean="0">
                <a:solidFill>
                  <a:srgbClr val="FFFF00"/>
                </a:solidFill>
              </a:rPr>
              <a:t>encloses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bundle</a:t>
            </a:r>
            <a:r>
              <a:rPr lang="en-US" sz="4000" dirty="0" smtClean="0"/>
              <a:t> of muscle fibers </a:t>
            </a:r>
          </a:p>
          <a:p>
            <a:pPr lvl="1"/>
            <a:r>
              <a:rPr lang="en-US" sz="4000" dirty="0" smtClean="0"/>
              <a:t># </a:t>
            </a:r>
            <a:r>
              <a:rPr lang="en-US" sz="4000" b="1" dirty="0" smtClean="0">
                <a:solidFill>
                  <a:srgbClr val="FFFF00"/>
                </a:solidFill>
              </a:rPr>
              <a:t>74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2007 brainybetty.com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BD60-985A-4E5E-A33B-8653F8DA2E1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228600"/>
            <a:ext cx="7162800" cy="6019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00600" y="1981200"/>
            <a:ext cx="3352801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1599" y="3238500"/>
            <a:ext cx="2895601" cy="300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00600" y="2590800"/>
            <a:ext cx="2895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823855" y="3086100"/>
            <a:ext cx="151014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3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756</TotalTime>
  <Words>708</Words>
  <Application>Microsoft Office PowerPoint</Application>
  <PresentationFormat>On-screen Show (4:3)</PresentationFormat>
  <Paragraphs>125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5</vt:lpstr>
      <vt:lpstr>Skeletal Muscle Histology</vt:lpstr>
      <vt:lpstr>Structure</vt:lpstr>
      <vt:lpstr>PowerPoint Presentation</vt:lpstr>
      <vt:lpstr>Structure  cont’</vt:lpstr>
      <vt:lpstr>PowerPoint Presentation</vt:lpstr>
      <vt:lpstr>Structure  cont’</vt:lpstr>
      <vt:lpstr>PowerPoint Presentation</vt:lpstr>
      <vt:lpstr>Structure  cont’</vt:lpstr>
      <vt:lpstr>PowerPoint Presentation</vt:lpstr>
      <vt:lpstr>Structure  cont’</vt:lpstr>
      <vt:lpstr>PowerPoint Presentation</vt:lpstr>
      <vt:lpstr>Structure of MYOFIBER</vt:lpstr>
      <vt:lpstr>PowerPoint Presentation</vt:lpstr>
      <vt:lpstr>Structure of MYOFIBER cont’</vt:lpstr>
      <vt:lpstr>PowerPoint Presentation</vt:lpstr>
      <vt:lpstr>Structure of MYOFIBER cont’</vt:lpstr>
      <vt:lpstr>Structure of MYOFIBER cont’</vt:lpstr>
      <vt:lpstr>PowerPoint Presentation</vt:lpstr>
      <vt:lpstr>Structure of MYOFIBER cont’</vt:lpstr>
      <vt:lpstr>PowerPoint Presentation</vt:lpstr>
      <vt:lpstr>MYOFIBRIL structure</vt:lpstr>
      <vt:lpstr>PowerPoint Presentation</vt:lpstr>
      <vt:lpstr>MYOFIBRIL structure</vt:lpstr>
      <vt:lpstr>PowerPoint Presentation</vt:lpstr>
      <vt:lpstr>Structure  cont’</vt:lpstr>
      <vt:lpstr>PowerPoint Presentation</vt:lpstr>
      <vt:lpstr>Structure  cont’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melissaannredding</dc:creator>
  <cp:lastModifiedBy>Melissa Redding</cp:lastModifiedBy>
  <cp:revision>47</cp:revision>
  <cp:lastPrinted>2013-01-28T17:53:18Z</cp:lastPrinted>
  <dcterms:created xsi:type="dcterms:W3CDTF">2013-01-28T03:18:37Z</dcterms:created>
  <dcterms:modified xsi:type="dcterms:W3CDTF">2015-01-16T20:53:48Z</dcterms:modified>
</cp:coreProperties>
</file>