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sldIdLst>
    <p:sldId id="256" r:id="rId2"/>
    <p:sldId id="266" r:id="rId3"/>
    <p:sldId id="267" r:id="rId4"/>
    <p:sldId id="257" r:id="rId5"/>
    <p:sldId id="26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58" r:id="rId1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3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041400"/>
            <a:ext cx="9141619" cy="2387600"/>
          </a:xfrm>
        </p:spPr>
        <p:txBody>
          <a:bodyPr anchor="b"/>
          <a:lstStyle>
            <a:lvl1pPr algn="ctr">
              <a:defRPr sz="5998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644285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1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7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9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8"/>
            <a:ext cx="10512862" cy="2862262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/>
            </a:lvl1pPr>
            <a:lvl2pPr marL="457063" indent="0">
              <a:buNone/>
              <a:defRPr sz="1999"/>
            </a:lvl2pPr>
            <a:lvl3pPr marL="914126" indent="0">
              <a:buNone/>
              <a:defRPr sz="1799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7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274638"/>
            <a:ext cx="105128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1489075"/>
            <a:ext cx="5154857" cy="641350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633" y="2193926"/>
            <a:ext cx="5154857" cy="3978275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8052" y="1489075"/>
            <a:ext cx="5156444" cy="641350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8052" y="2193926"/>
            <a:ext cx="5156444" cy="3978275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0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2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101850"/>
            <a:ext cx="3931213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3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101850"/>
            <a:ext cx="3931213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6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660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3275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6990" y="6356351"/>
            <a:ext cx="2894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5096" y="6356351"/>
            <a:ext cx="3275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6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spcBef>
          <a:spcPct val="0"/>
        </a:spcBef>
        <a:buNone/>
        <a:defRPr sz="4399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799" kern="1200">
          <a:solidFill>
            <a:schemeClr val="bg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399" kern="1200">
          <a:solidFill>
            <a:schemeClr val="bg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99" kern="1200">
          <a:solidFill>
            <a:schemeClr val="bg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bg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bg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2495855/student_view0/chapter14/animation__the_nerve_impulse.html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2495855/student_view0/chapter10/animation__sarcomere_contraction.htmlMuscle_Contraction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 Muscle Contraction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FF00"/>
                </a:solidFill>
              </a:rPr>
              <a:t>Events</a:t>
            </a:r>
            <a:r>
              <a:rPr lang="en-US" sz="4800" dirty="0" smtClean="0">
                <a:solidFill>
                  <a:srgbClr val="FFFF00"/>
                </a:solidFill>
              </a:rPr>
              <a:t>:   </a:t>
            </a:r>
            <a:r>
              <a:rPr lang="en-US" sz="2400" dirty="0">
                <a:solidFill>
                  <a:srgbClr val="FFFF00"/>
                </a:solidFill>
              </a:rPr>
              <a:t>(</a:t>
            </a:r>
            <a:r>
              <a:rPr lang="en-US" sz="2400" dirty="0" err="1">
                <a:solidFill>
                  <a:srgbClr val="FFFF00"/>
                </a:solidFill>
              </a:rPr>
              <a:t>cont</a:t>
            </a:r>
            <a:r>
              <a:rPr lang="en-US" sz="2400" dirty="0">
                <a:solidFill>
                  <a:srgbClr val="FFFF00"/>
                </a:solidFill>
              </a:rPr>
              <a:t>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558344"/>
            <a:ext cx="10512862" cy="4618619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6) </a:t>
            </a:r>
            <a:r>
              <a:rPr lang="en-US" sz="3600" b="1" dirty="0" smtClean="0">
                <a:solidFill>
                  <a:srgbClr val="FF0000"/>
                </a:solidFill>
              </a:rPr>
              <a:t>Calcium ions bind to troponin </a:t>
            </a:r>
            <a:r>
              <a:rPr lang="en-US" sz="3600" dirty="0" smtClean="0">
                <a:solidFill>
                  <a:srgbClr val="FFFF00"/>
                </a:solidFill>
              </a:rPr>
              <a:t>causing 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	</a:t>
            </a:r>
            <a:r>
              <a:rPr lang="en-US" sz="3600" b="1" dirty="0" err="1" smtClean="0">
                <a:solidFill>
                  <a:srgbClr val="FF0000"/>
                </a:solidFill>
              </a:rPr>
              <a:t>tropomyosin</a:t>
            </a:r>
            <a:r>
              <a:rPr lang="en-US" sz="3600" dirty="0" smtClean="0">
                <a:solidFill>
                  <a:srgbClr val="FFFF00"/>
                </a:solidFill>
              </a:rPr>
              <a:t> to move into the actin groove 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</a:rPr>
              <a:t>exposing the myosin binding sites </a:t>
            </a:r>
            <a:r>
              <a:rPr lang="en-US" sz="3600" dirty="0" smtClean="0">
                <a:solidFill>
                  <a:srgbClr val="FFFF00"/>
                </a:solidFill>
              </a:rPr>
              <a:t>. </a:t>
            </a:r>
          </a:p>
          <a:p>
            <a:pPr marL="0" lv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7)  The </a:t>
            </a:r>
            <a:r>
              <a:rPr lang="en-US" sz="3600" b="1" dirty="0" smtClean="0">
                <a:solidFill>
                  <a:srgbClr val="FF0000"/>
                </a:solidFill>
              </a:rPr>
              <a:t>heads of </a:t>
            </a:r>
            <a:r>
              <a:rPr lang="en-US" sz="3600" dirty="0" smtClean="0">
                <a:solidFill>
                  <a:srgbClr val="FFFF00"/>
                </a:solidFill>
              </a:rPr>
              <a:t>the </a:t>
            </a:r>
            <a:r>
              <a:rPr lang="en-US" sz="3600" b="1" dirty="0" smtClean="0">
                <a:solidFill>
                  <a:srgbClr val="FF0000"/>
                </a:solidFill>
              </a:rPr>
              <a:t>myosin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myofilaments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attach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	</a:t>
            </a:r>
            <a:r>
              <a:rPr lang="en-US" sz="3600" dirty="0" smtClean="0">
                <a:solidFill>
                  <a:srgbClr val="FFFF00"/>
                </a:solidFill>
              </a:rPr>
              <a:t>to the actin </a:t>
            </a:r>
            <a:r>
              <a:rPr lang="en-US" sz="3600" dirty="0" err="1" smtClean="0">
                <a:solidFill>
                  <a:srgbClr val="FFFF00"/>
                </a:solidFill>
              </a:rPr>
              <a:t>myofilaments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forming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	</a:t>
            </a:r>
            <a:r>
              <a:rPr lang="en-US" sz="3600" b="1" dirty="0" err="1" smtClean="0">
                <a:solidFill>
                  <a:srgbClr val="FF0000"/>
                </a:solidFill>
              </a:rPr>
              <a:t>crossbridges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FF00"/>
                </a:solidFill>
              </a:rPr>
              <a:t>Events</a:t>
            </a:r>
            <a:r>
              <a:rPr lang="en-US" sz="4800" dirty="0" smtClean="0">
                <a:solidFill>
                  <a:srgbClr val="FFFF00"/>
                </a:solidFill>
              </a:rPr>
              <a:t>:   </a:t>
            </a:r>
            <a:r>
              <a:rPr lang="en-US" sz="2400" dirty="0">
                <a:solidFill>
                  <a:srgbClr val="FFFF00"/>
                </a:solidFill>
              </a:rPr>
              <a:t>(</a:t>
            </a:r>
            <a:r>
              <a:rPr lang="en-US" sz="2400" dirty="0" err="1">
                <a:solidFill>
                  <a:srgbClr val="FFFF00"/>
                </a:solidFill>
              </a:rPr>
              <a:t>cont</a:t>
            </a:r>
            <a:r>
              <a:rPr lang="en-US" sz="2400" dirty="0">
                <a:solidFill>
                  <a:srgbClr val="FFFF00"/>
                </a:solidFill>
              </a:rPr>
              <a:t>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0" indent="-742950">
              <a:buAutoNum type="arabicParenR" startAt="8"/>
            </a:pPr>
            <a:r>
              <a:rPr lang="en-US" sz="3600" dirty="0" smtClean="0">
                <a:solidFill>
                  <a:srgbClr val="FFFF00"/>
                </a:solidFill>
              </a:rPr>
              <a:t>The </a:t>
            </a:r>
            <a:r>
              <a:rPr lang="en-US" sz="3600" b="1" dirty="0">
                <a:solidFill>
                  <a:srgbClr val="FF0000"/>
                </a:solidFill>
              </a:rPr>
              <a:t>heads of </a:t>
            </a:r>
            <a:r>
              <a:rPr lang="en-US" sz="3600" dirty="0">
                <a:solidFill>
                  <a:srgbClr val="FFFF00"/>
                </a:solidFill>
              </a:rPr>
              <a:t>the </a:t>
            </a:r>
            <a:r>
              <a:rPr lang="en-US" sz="3600" b="1" dirty="0">
                <a:solidFill>
                  <a:srgbClr val="FF0000"/>
                </a:solidFill>
              </a:rPr>
              <a:t>myosin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myofilaments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bend </a:t>
            </a:r>
          </a:p>
          <a:p>
            <a:pPr marL="0" lv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</a:rPr>
              <a:t>causing actin </a:t>
            </a:r>
            <a:r>
              <a:rPr lang="en-US" sz="3600" dirty="0" err="1" smtClean="0">
                <a:solidFill>
                  <a:srgbClr val="FFFF00"/>
                </a:solidFill>
              </a:rPr>
              <a:t>myofilaments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to slide over </a:t>
            </a:r>
            <a:r>
              <a:rPr lang="en-US" sz="3600" dirty="0" smtClean="0">
                <a:solidFill>
                  <a:srgbClr val="FFFF00"/>
                </a:solidFill>
              </a:rPr>
              <a:t>the </a:t>
            </a:r>
          </a:p>
          <a:p>
            <a:pPr marL="0" lv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</a:rPr>
              <a:t>surface of </a:t>
            </a:r>
            <a:r>
              <a:rPr lang="en-US" sz="3600" dirty="0" smtClean="0">
                <a:solidFill>
                  <a:srgbClr val="FFFF00"/>
                </a:solidFill>
              </a:rPr>
              <a:t>the </a:t>
            </a:r>
            <a:r>
              <a:rPr lang="en-US" sz="3600" b="1" dirty="0" smtClean="0">
                <a:solidFill>
                  <a:srgbClr val="FF0000"/>
                </a:solidFill>
              </a:rPr>
              <a:t>myosin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myofilaments</a:t>
            </a:r>
            <a:r>
              <a:rPr lang="en-US" sz="3600" dirty="0" smtClean="0">
                <a:solidFill>
                  <a:srgbClr val="FFFF00"/>
                </a:solidFill>
              </a:rPr>
              <a:t> . </a:t>
            </a:r>
          </a:p>
          <a:p>
            <a:pPr marL="742950" lvl="0" indent="-742950">
              <a:buAutoNum type="arabicParenR" startAt="9"/>
            </a:pPr>
            <a:r>
              <a:rPr lang="en-US" sz="3600" dirty="0" smtClean="0">
                <a:solidFill>
                  <a:srgbClr val="FFFF00"/>
                </a:solidFill>
              </a:rPr>
              <a:t>Muscle contraction requires energy.  </a:t>
            </a:r>
            <a:r>
              <a:rPr lang="en-US" sz="3600" b="1" dirty="0" smtClean="0">
                <a:solidFill>
                  <a:srgbClr val="FF0000"/>
                </a:solidFill>
              </a:rPr>
              <a:t>ATP </a:t>
            </a:r>
            <a:r>
              <a:rPr lang="en-US" sz="3600" dirty="0" smtClean="0">
                <a:solidFill>
                  <a:srgbClr val="FFFF00"/>
                </a:solidFill>
              </a:rPr>
              <a:t>bound to the myosin heads is </a:t>
            </a:r>
            <a:r>
              <a:rPr lang="en-US" sz="3600" b="1" dirty="0" smtClean="0">
                <a:solidFill>
                  <a:srgbClr val="FF0000"/>
                </a:solidFill>
              </a:rPr>
              <a:t>broken down releasing energy </a:t>
            </a:r>
            <a:r>
              <a:rPr lang="en-US" sz="3600" dirty="0" smtClean="0">
                <a:solidFill>
                  <a:srgbClr val="FFFF00"/>
                </a:solidFill>
              </a:rPr>
              <a:t>to myosin heads which is used to supply the energy </a:t>
            </a:r>
            <a:r>
              <a:rPr lang="en-US" sz="3600" b="1" dirty="0" smtClean="0">
                <a:solidFill>
                  <a:srgbClr val="FF0000"/>
                </a:solidFill>
              </a:rPr>
              <a:t>for movement</a:t>
            </a:r>
            <a:r>
              <a:rPr lang="en-US" sz="3600" dirty="0" smtClean="0">
                <a:solidFill>
                  <a:srgbClr val="FFFF00"/>
                </a:solidFill>
              </a:rPr>
              <a:t>.</a:t>
            </a:r>
            <a:endParaRPr lang="en-US" sz="36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FF00"/>
                </a:solidFill>
              </a:rPr>
              <a:t>Events</a:t>
            </a:r>
            <a:r>
              <a:rPr lang="en-US" sz="4800" dirty="0" smtClean="0">
                <a:solidFill>
                  <a:srgbClr val="FFFF00"/>
                </a:solidFill>
              </a:rPr>
              <a:t>:    </a:t>
            </a:r>
            <a:r>
              <a:rPr lang="en-US" sz="2400" dirty="0">
                <a:solidFill>
                  <a:srgbClr val="FFFF00"/>
                </a:solidFill>
              </a:rPr>
              <a:t>(</a:t>
            </a:r>
            <a:r>
              <a:rPr lang="en-US" sz="2400" dirty="0" err="1">
                <a:solidFill>
                  <a:srgbClr val="FFFF00"/>
                </a:solidFill>
              </a:rPr>
              <a:t>cont</a:t>
            </a:r>
            <a:r>
              <a:rPr lang="en-US" sz="2400" dirty="0">
                <a:solidFill>
                  <a:srgbClr val="FFFF00"/>
                </a:solidFill>
              </a:rPr>
              <a:t>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AutoNum type="arabicParenR" startAt="10"/>
            </a:pPr>
            <a:r>
              <a:rPr lang="en-US" sz="3600" b="1" dirty="0" smtClean="0">
                <a:solidFill>
                  <a:srgbClr val="FF0000"/>
                </a:solidFill>
              </a:rPr>
              <a:t>Another ATP binds </a:t>
            </a:r>
            <a:r>
              <a:rPr lang="en-US" sz="3600" dirty="0" smtClean="0">
                <a:solidFill>
                  <a:srgbClr val="FFFF00"/>
                </a:solidFill>
              </a:rPr>
              <a:t>to the myosin head, causing it </a:t>
            </a:r>
            <a:r>
              <a:rPr lang="en-US" sz="3600" b="1" dirty="0" smtClean="0">
                <a:solidFill>
                  <a:srgbClr val="FF0000"/>
                </a:solidFill>
              </a:rPr>
              <a:t>to release the actin </a:t>
            </a:r>
            <a:r>
              <a:rPr lang="en-US" sz="3600" dirty="0" err="1" smtClean="0">
                <a:solidFill>
                  <a:srgbClr val="FFFF00"/>
                </a:solidFill>
              </a:rPr>
              <a:t>myofilament</a:t>
            </a:r>
            <a:r>
              <a:rPr lang="en-US" sz="3600" dirty="0" smtClean="0">
                <a:solidFill>
                  <a:srgbClr val="FFFF00"/>
                </a:solidFill>
              </a:rPr>
              <a:t> and the </a:t>
            </a:r>
            <a:r>
              <a:rPr lang="en-US" sz="3600" b="1" dirty="0" smtClean="0">
                <a:solidFill>
                  <a:srgbClr val="FF0000"/>
                </a:solidFill>
              </a:rPr>
              <a:t>myosin bends back </a:t>
            </a:r>
            <a:r>
              <a:rPr lang="en-US" sz="3600" dirty="0" smtClean="0">
                <a:solidFill>
                  <a:srgbClr val="FFFF00"/>
                </a:solidFill>
              </a:rPr>
              <a:t>to its resting position.</a:t>
            </a:r>
          </a:p>
          <a:p>
            <a:pPr marL="514350" lvl="0" indent="-514350">
              <a:buAutoNum type="arabicParenR" startAt="10"/>
            </a:pP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As long as calcium remains attached to the troponin, and as long as ATP remains available, the muscle continues to contract and steps 7-10 are repeated .</a:t>
            </a:r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4" r="3024" b="23387"/>
          <a:stretch/>
        </p:blipFill>
        <p:spPr>
          <a:xfrm>
            <a:off x="7267060" y="4173828"/>
            <a:ext cx="4684535" cy="2510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FFFF00"/>
                </a:solidFill>
              </a:rPr>
              <a:t>Role of Actin &amp; Myosin </a:t>
            </a:r>
            <a:r>
              <a:rPr lang="en-US" sz="2800" b="1" dirty="0">
                <a:solidFill>
                  <a:srgbClr val="FFFF00"/>
                </a:solidFill>
              </a:rPr>
              <a:t>(review)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7982" y="1558344"/>
            <a:ext cx="5180251" cy="495836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Myosin</a:t>
            </a:r>
            <a:endParaRPr lang="en-US" sz="4000" b="1" dirty="0">
              <a:solidFill>
                <a:srgbClr val="FFFF00"/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</a:rPr>
              <a:t>t</a:t>
            </a:r>
            <a:r>
              <a:rPr lang="en-US" sz="4000" b="1" dirty="0" smtClean="0">
                <a:solidFill>
                  <a:srgbClr val="FF0000"/>
                </a:solidFill>
              </a:rPr>
              <a:t>hick 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l</a:t>
            </a:r>
            <a:r>
              <a:rPr lang="en-US" sz="4000" b="1" dirty="0" smtClean="0">
                <a:solidFill>
                  <a:srgbClr val="FF0000"/>
                </a:solidFill>
              </a:rPr>
              <a:t>ike golf club</a:t>
            </a:r>
          </a:p>
          <a:p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0592" y="1558344"/>
            <a:ext cx="5600698" cy="494548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Actin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t</a:t>
            </a:r>
            <a:r>
              <a:rPr lang="en-US" sz="4000" b="1" dirty="0" smtClean="0">
                <a:solidFill>
                  <a:srgbClr val="FF0000"/>
                </a:solidFill>
              </a:rPr>
              <a:t>hin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l</a:t>
            </a:r>
            <a:r>
              <a:rPr lang="en-US" sz="4000" b="1" dirty="0" smtClean="0">
                <a:solidFill>
                  <a:srgbClr val="FF0000"/>
                </a:solidFill>
              </a:rPr>
              <a:t>ike double pearl strand</a:t>
            </a:r>
          </a:p>
          <a:p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4173828"/>
            <a:ext cx="5357611" cy="245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1" t="-2603" r="-1164" b="2603"/>
          <a:stretch/>
        </p:blipFill>
        <p:spPr>
          <a:xfrm>
            <a:off x="772731" y="412123"/>
            <a:ext cx="10869769" cy="59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Stimulus for Contraction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796" y="1571223"/>
            <a:ext cx="10367494" cy="507427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Action Potential</a:t>
            </a:r>
            <a:r>
              <a:rPr lang="en-US" sz="4000" dirty="0" smtClean="0"/>
              <a:t>: rapid depolarization and repolarization of the cell membrane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Depolarization</a:t>
            </a:r>
            <a:r>
              <a:rPr lang="en-US" sz="4000" dirty="0" smtClean="0"/>
              <a:t>:  change from resting membrane potential </a:t>
            </a:r>
            <a:r>
              <a:rPr lang="en-US" sz="4000" b="1" dirty="0" smtClean="0">
                <a:solidFill>
                  <a:srgbClr val="FFFF00"/>
                </a:solidFill>
              </a:rPr>
              <a:t>[</a:t>
            </a:r>
            <a:r>
              <a:rPr lang="en-US" sz="4000" i="1" u="sng" dirty="0" smtClean="0">
                <a:solidFill>
                  <a:srgbClr val="FFFF00"/>
                </a:solidFill>
              </a:rPr>
              <a:t>charge difference </a:t>
            </a:r>
            <a:r>
              <a:rPr lang="en-US" sz="4000" dirty="0" smtClean="0"/>
              <a:t>btw. the outside of the cell membrane (+) compared to the inside (-) </a:t>
            </a:r>
            <a:r>
              <a:rPr lang="en-US" sz="4000" b="1" dirty="0" smtClean="0">
                <a:solidFill>
                  <a:srgbClr val="FFFF00"/>
                </a:solidFill>
              </a:rPr>
              <a:t>]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Repolarization</a:t>
            </a:r>
            <a:r>
              <a:rPr lang="en-US" sz="4000" dirty="0" smtClean="0"/>
              <a:t>: </a:t>
            </a:r>
            <a:r>
              <a:rPr lang="en-US" sz="4000" i="1" u="sng" dirty="0" smtClean="0">
                <a:solidFill>
                  <a:srgbClr val="FFFF00"/>
                </a:solidFill>
              </a:rPr>
              <a:t>change back </a:t>
            </a:r>
            <a:r>
              <a:rPr lang="en-US" sz="4000" dirty="0" smtClean="0"/>
              <a:t>to resting membrane potential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67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9" y="682579"/>
            <a:ext cx="9427335" cy="52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A Nerve Impulse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2967335"/>
            <a:ext cx="609282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hlinkClick r:id="rId2"/>
              </a:rPr>
              <a:t>http://highered.mcgraw-hill.com/sites/0072495855/student_view0/chapter14/animation__the_nerve_impulse.html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107730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Sliding Filament Theory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hlinkClick r:id="rId2"/>
              </a:rPr>
              <a:t>http</a:t>
            </a:r>
            <a:r>
              <a:rPr lang="en-US" sz="4400" dirty="0">
                <a:hlinkClick r:id="rId2"/>
              </a:rPr>
              <a:t>://highered.mcgraw-hill.com/sites/0072495855/student_view0/chapter10/animation__sarcomere_contraction.html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209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89700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Events: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390918"/>
            <a:ext cx="10512862" cy="5215944"/>
          </a:xfrm>
        </p:spPr>
        <p:txBody>
          <a:bodyPr>
            <a:normAutofit/>
          </a:bodyPr>
          <a:lstStyle/>
          <a:p>
            <a:pPr marL="742950" indent="-742950">
              <a:buAutoNum type="arabicParenR"/>
            </a:pPr>
            <a:r>
              <a:rPr lang="en-US" sz="3600" dirty="0" smtClean="0">
                <a:solidFill>
                  <a:srgbClr val="FFFF00"/>
                </a:solidFill>
              </a:rPr>
              <a:t>An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Action Potential </a:t>
            </a:r>
            <a:r>
              <a:rPr lang="en-US" sz="3600" b="1" dirty="0" smtClean="0">
                <a:solidFill>
                  <a:srgbClr val="FFFF00"/>
                </a:solidFill>
              </a:rPr>
              <a:t>travels along an axon </a:t>
            </a:r>
            <a:r>
              <a:rPr lang="en-US" sz="3600" dirty="0" smtClean="0">
                <a:solidFill>
                  <a:srgbClr val="FFFF00"/>
                </a:solidFill>
              </a:rPr>
              <a:t>to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</a:rPr>
              <a:t>	</a:t>
            </a:r>
            <a:r>
              <a:rPr lang="en-US" sz="3600" dirty="0" smtClean="0">
                <a:solidFill>
                  <a:srgbClr val="FFFF00"/>
                </a:solidFill>
              </a:rPr>
              <a:t>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NeuroMuscular</a:t>
            </a:r>
            <a:r>
              <a:rPr lang="en-US" sz="3600" b="1" dirty="0" smtClean="0">
                <a:solidFill>
                  <a:srgbClr val="FFFF00"/>
                </a:solidFill>
              </a:rPr>
              <a:t> Junction 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2) </a:t>
            </a:r>
            <a:r>
              <a:rPr lang="en-US" sz="3600" b="1" dirty="0" smtClean="0">
                <a:solidFill>
                  <a:srgbClr val="FF0000"/>
                </a:solidFill>
              </a:rPr>
              <a:t>Acetylcholine</a:t>
            </a:r>
            <a:r>
              <a:rPr lang="en-US" sz="3600" dirty="0" smtClean="0">
                <a:solidFill>
                  <a:srgbClr val="FFFF00"/>
                </a:solidFill>
              </a:rPr>
              <a:t> is </a:t>
            </a:r>
            <a:r>
              <a:rPr lang="en-US" sz="3600" b="1" dirty="0" smtClean="0">
                <a:solidFill>
                  <a:srgbClr val="FFFF00"/>
                </a:solidFill>
              </a:rPr>
              <a:t>released from </a:t>
            </a:r>
            <a:r>
              <a:rPr lang="en-US" sz="3600" dirty="0" smtClean="0">
                <a:solidFill>
                  <a:srgbClr val="FFFF00"/>
                </a:solidFill>
              </a:rPr>
              <a:t>the </a:t>
            </a:r>
            <a:r>
              <a:rPr lang="en-US" sz="3600" b="1" dirty="0" smtClean="0">
                <a:solidFill>
                  <a:srgbClr val="FFFF00"/>
                </a:solidFill>
              </a:rPr>
              <a:t>synaptic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	</a:t>
            </a:r>
            <a:r>
              <a:rPr lang="en-US" sz="3600" b="1" dirty="0" smtClean="0">
                <a:solidFill>
                  <a:srgbClr val="FFFF00"/>
                </a:solidFill>
              </a:rPr>
              <a:t>vesicles</a:t>
            </a:r>
            <a:r>
              <a:rPr lang="en-US" sz="3600" dirty="0" smtClean="0">
                <a:solidFill>
                  <a:srgbClr val="FFFF00"/>
                </a:solidFill>
              </a:rPr>
              <a:t> of the neuron 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3) </a:t>
            </a:r>
            <a:r>
              <a:rPr lang="en-US" sz="3600" b="1" dirty="0" smtClean="0">
                <a:solidFill>
                  <a:srgbClr val="FF0000"/>
                </a:solidFill>
              </a:rPr>
              <a:t>Acetylcholine diffuses</a:t>
            </a:r>
            <a:r>
              <a:rPr lang="en-US" sz="3600" dirty="0" smtClean="0">
                <a:solidFill>
                  <a:srgbClr val="FFFF00"/>
                </a:solidFill>
              </a:rPr>
              <a:t> across the synaptic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	</a:t>
            </a:r>
            <a:r>
              <a:rPr lang="en-US" sz="3600" dirty="0" smtClean="0">
                <a:solidFill>
                  <a:srgbClr val="FFFF00"/>
                </a:solidFill>
              </a:rPr>
              <a:t>cleft and </a:t>
            </a:r>
            <a:r>
              <a:rPr lang="en-US" sz="3600" b="1" dirty="0" smtClean="0">
                <a:solidFill>
                  <a:srgbClr val="FF0000"/>
                </a:solidFill>
              </a:rPr>
              <a:t>binds to receptor  molecules </a:t>
            </a:r>
            <a:r>
              <a:rPr lang="en-US" sz="3600" dirty="0" smtClean="0">
                <a:solidFill>
                  <a:srgbClr val="FFFF00"/>
                </a:solidFill>
              </a:rPr>
              <a:t>in the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	</a:t>
            </a:r>
            <a:r>
              <a:rPr lang="en-US" sz="3600" dirty="0" smtClean="0">
                <a:solidFill>
                  <a:srgbClr val="FFFF00"/>
                </a:solidFill>
              </a:rPr>
              <a:t>muscle cell membrane 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FF00"/>
                </a:solidFill>
              </a:rPr>
              <a:t>Events</a:t>
            </a:r>
            <a:r>
              <a:rPr lang="en-US" sz="4800" dirty="0" smtClean="0">
                <a:solidFill>
                  <a:srgbClr val="FFFF00"/>
                </a:solidFill>
              </a:rPr>
              <a:t>:   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 err="1" smtClean="0">
                <a:solidFill>
                  <a:srgbClr val="FFFF00"/>
                </a:solidFill>
              </a:rPr>
              <a:t>cont</a:t>
            </a:r>
            <a:r>
              <a:rPr lang="en-US" sz="2400" dirty="0" smtClean="0">
                <a:solidFill>
                  <a:srgbClr val="FFFF00"/>
                </a:solidFill>
              </a:rPr>
              <a:t>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4) An </a:t>
            </a:r>
            <a:r>
              <a:rPr lang="en-US" sz="3600" b="1" dirty="0" smtClean="0">
                <a:solidFill>
                  <a:srgbClr val="FF0000"/>
                </a:solidFill>
              </a:rPr>
              <a:t>Action Potential </a:t>
            </a:r>
            <a:r>
              <a:rPr lang="en-US" sz="3600" dirty="0" smtClean="0">
                <a:solidFill>
                  <a:srgbClr val="FFFF00"/>
                </a:solidFill>
              </a:rPr>
              <a:t>is </a:t>
            </a:r>
            <a:r>
              <a:rPr lang="en-US" sz="3600" b="1" dirty="0" smtClean="0">
                <a:solidFill>
                  <a:srgbClr val="FF0000"/>
                </a:solidFill>
              </a:rPr>
              <a:t>initiated in </a:t>
            </a:r>
            <a:r>
              <a:rPr lang="en-US" sz="3600" dirty="0" smtClean="0">
                <a:solidFill>
                  <a:srgbClr val="FFFF00"/>
                </a:solidFill>
              </a:rPr>
              <a:t>the</a:t>
            </a:r>
            <a:r>
              <a:rPr lang="en-US" sz="3600" b="1" dirty="0" smtClean="0">
                <a:solidFill>
                  <a:srgbClr val="FF0000"/>
                </a:solidFill>
              </a:rPr>
              <a:t> muscle </a:t>
            </a:r>
          </a:p>
          <a:p>
            <a:pPr marL="0" lv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</a:rPr>
              <a:t>cell </a:t>
            </a:r>
            <a:r>
              <a:rPr lang="en-US" sz="3600" dirty="0" smtClean="0">
                <a:solidFill>
                  <a:srgbClr val="FFFF00"/>
                </a:solidFill>
              </a:rPr>
              <a:t>and </a:t>
            </a:r>
            <a:r>
              <a:rPr lang="en-US" sz="3600" b="1" dirty="0" smtClean="0">
                <a:solidFill>
                  <a:srgbClr val="FF0000"/>
                </a:solidFill>
              </a:rPr>
              <a:t>travels along </a:t>
            </a:r>
            <a:r>
              <a:rPr lang="en-US" sz="3600" dirty="0" smtClean="0">
                <a:solidFill>
                  <a:srgbClr val="FFFF00"/>
                </a:solidFill>
              </a:rPr>
              <a:t>the </a:t>
            </a:r>
            <a:r>
              <a:rPr lang="en-US" sz="3600" b="1" dirty="0" smtClean="0">
                <a:solidFill>
                  <a:srgbClr val="FF0000"/>
                </a:solidFill>
              </a:rPr>
              <a:t>sarcolemma </a:t>
            </a:r>
            <a:r>
              <a:rPr lang="en-US" sz="3600" dirty="0" smtClean="0">
                <a:solidFill>
                  <a:srgbClr val="FFFF00"/>
                </a:solidFill>
              </a:rPr>
              <a:t>and </a:t>
            </a:r>
          </a:p>
          <a:p>
            <a:pPr marL="0" lv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</a:rPr>
              <a:t>transverse tubules</a:t>
            </a:r>
            <a:r>
              <a:rPr lang="en-US" sz="3600" dirty="0" smtClean="0">
                <a:solidFill>
                  <a:srgbClr val="FFFF00"/>
                </a:solidFill>
              </a:rPr>
              <a:t> to the </a:t>
            </a:r>
            <a:r>
              <a:rPr lang="en-US" sz="3600" b="1" dirty="0" smtClean="0">
                <a:solidFill>
                  <a:srgbClr val="FF0000"/>
                </a:solidFill>
              </a:rPr>
              <a:t>sarcoplasmic </a:t>
            </a:r>
          </a:p>
          <a:p>
            <a:pPr marL="0" lv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	reticulum </a:t>
            </a:r>
            <a:r>
              <a:rPr lang="en-US" sz="3600" dirty="0" smtClean="0">
                <a:solidFill>
                  <a:srgbClr val="FFFF00"/>
                </a:solidFill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5) </a:t>
            </a:r>
            <a:r>
              <a:rPr lang="en-US" sz="3600" b="1" dirty="0" smtClean="0">
                <a:solidFill>
                  <a:srgbClr val="FF0000"/>
                </a:solidFill>
              </a:rPr>
              <a:t>Calcium ions </a:t>
            </a:r>
            <a:r>
              <a:rPr lang="en-US" sz="3600" dirty="0" smtClean="0">
                <a:solidFill>
                  <a:srgbClr val="FFFF00"/>
                </a:solidFill>
              </a:rPr>
              <a:t>are </a:t>
            </a:r>
            <a:r>
              <a:rPr lang="en-US" sz="3600" b="1" dirty="0" smtClean="0">
                <a:solidFill>
                  <a:srgbClr val="FF0000"/>
                </a:solidFill>
              </a:rPr>
              <a:t>released from the SR </a:t>
            </a:r>
            <a:r>
              <a:rPr lang="en-US" sz="3600" dirty="0" smtClean="0">
                <a:solidFill>
                  <a:srgbClr val="FFFF0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195</Words>
  <Application>Microsoft Office PowerPoint</Application>
  <PresentationFormat>Custom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 Muscle Contraction</vt:lpstr>
      <vt:lpstr>Role of Actin &amp; Myosin (review)</vt:lpstr>
      <vt:lpstr>PowerPoint Presentation</vt:lpstr>
      <vt:lpstr>Stimulus for Contraction</vt:lpstr>
      <vt:lpstr>PowerPoint Presentation</vt:lpstr>
      <vt:lpstr>A Nerve Impulse</vt:lpstr>
      <vt:lpstr>Sliding Filament Theory</vt:lpstr>
      <vt:lpstr>Events:</vt:lpstr>
      <vt:lpstr>Events:   (cont’)</vt:lpstr>
      <vt:lpstr>Events:   (cont’)</vt:lpstr>
      <vt:lpstr>Events:   (cont’)</vt:lpstr>
      <vt:lpstr>Events:    (cont’)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Nandini</dc:creator>
  <cp:lastModifiedBy>Melissa Redding</cp:lastModifiedBy>
  <cp:revision>23</cp:revision>
  <dcterms:created xsi:type="dcterms:W3CDTF">2012-07-19T15:40:15Z</dcterms:created>
  <dcterms:modified xsi:type="dcterms:W3CDTF">2015-01-15T13:26:52Z</dcterms:modified>
</cp:coreProperties>
</file>