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47274C1-5E12-490A-88C8-F1D1B2FE76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35856A-F80A-46DE-B08A-959C52F6F6B5}" type="datetimeFigureOut">
              <a:rPr lang="en-US" smtClean="0"/>
              <a:t>8/8/2014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590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Body Cavities </a:t>
            </a:r>
            <a:br>
              <a:rPr lang="en-US" sz="5400" dirty="0" smtClean="0"/>
            </a:br>
            <a:r>
              <a:rPr lang="en-US" sz="5400" dirty="0" smtClean="0"/>
              <a:t>and Membranes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990600"/>
            <a:ext cx="3200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8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20000" cy="1143000"/>
          </a:xfrm>
        </p:spPr>
        <p:txBody>
          <a:bodyPr/>
          <a:lstStyle/>
          <a:p>
            <a:r>
              <a:rPr lang="en-US" dirty="0" smtClean="0"/>
              <a:t>Organization: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Appendicular </a:t>
            </a:r>
            <a:r>
              <a:rPr lang="en-US" sz="4000" dirty="0" smtClean="0"/>
              <a:t>Portion:</a:t>
            </a:r>
          </a:p>
          <a:p>
            <a:r>
              <a:rPr lang="en-US" sz="4000" dirty="0"/>
              <a:t>i</a:t>
            </a:r>
            <a:r>
              <a:rPr lang="en-US" sz="4000" dirty="0" smtClean="0"/>
              <a:t>ncludes the upper and lower limbs </a:t>
            </a:r>
          </a:p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Axial </a:t>
            </a:r>
            <a:r>
              <a:rPr lang="en-US" sz="4000" dirty="0" smtClean="0"/>
              <a:t>Portion: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ertaining to the head, neck, and trunk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7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Dorsal</a:t>
            </a:r>
          </a:p>
          <a:p>
            <a:pPr lvl="1"/>
            <a:r>
              <a:rPr lang="en-US" sz="4000" b="1" dirty="0" smtClean="0">
                <a:solidFill>
                  <a:schemeClr val="accent2"/>
                </a:solidFill>
              </a:rPr>
              <a:t>Cranial</a:t>
            </a:r>
          </a:p>
          <a:p>
            <a:pPr lvl="2"/>
            <a:r>
              <a:rPr lang="en-US" sz="3800" dirty="0"/>
              <a:t>w</a:t>
            </a:r>
            <a:r>
              <a:rPr lang="en-US" sz="3800" dirty="0" smtClean="0"/>
              <a:t>ithin skull</a:t>
            </a:r>
          </a:p>
          <a:p>
            <a:pPr lvl="2"/>
            <a:r>
              <a:rPr lang="en-US" sz="3800" dirty="0"/>
              <a:t>c</a:t>
            </a:r>
            <a:r>
              <a:rPr lang="en-US" sz="3800" dirty="0" smtClean="0"/>
              <a:t>ontains smaller cavities: oral, nasal, auditory, and orbital</a:t>
            </a:r>
          </a:p>
          <a:p>
            <a:pPr lvl="1"/>
            <a:r>
              <a:rPr lang="en-US" sz="4000" b="1" dirty="0" smtClean="0">
                <a:solidFill>
                  <a:schemeClr val="accent2"/>
                </a:solidFill>
              </a:rPr>
              <a:t>Vertebral</a:t>
            </a:r>
          </a:p>
          <a:p>
            <a:pPr lvl="2"/>
            <a:r>
              <a:rPr lang="en-US" sz="3800" dirty="0"/>
              <a:t>i</a:t>
            </a:r>
            <a:r>
              <a:rPr lang="en-US" sz="3800" dirty="0" smtClean="0"/>
              <a:t>ncludes spinal column w/in backbone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626446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Ventral</a:t>
            </a:r>
          </a:p>
          <a:p>
            <a:pPr lvl="1"/>
            <a:r>
              <a:rPr lang="en-US" sz="4000" b="1" dirty="0" smtClean="0">
                <a:solidFill>
                  <a:schemeClr val="accent2"/>
                </a:solidFill>
              </a:rPr>
              <a:t>Thoracic</a:t>
            </a:r>
          </a:p>
          <a:p>
            <a:pPr lvl="2"/>
            <a:r>
              <a:rPr lang="en-US" sz="3800" b="1" dirty="0" smtClean="0">
                <a:solidFill>
                  <a:schemeClr val="accent2"/>
                </a:solidFill>
              </a:rPr>
              <a:t>mediastinum:  </a:t>
            </a:r>
            <a:r>
              <a:rPr lang="en-US" sz="3800" dirty="0" smtClean="0"/>
              <a:t>separates into right/left compartments</a:t>
            </a:r>
          </a:p>
          <a:p>
            <a:pPr lvl="2"/>
            <a:r>
              <a:rPr lang="en-US" sz="3800" b="1" dirty="0">
                <a:solidFill>
                  <a:schemeClr val="accent2"/>
                </a:solidFill>
              </a:rPr>
              <a:t>v</a:t>
            </a:r>
            <a:r>
              <a:rPr lang="en-US" sz="3800" b="1" dirty="0" smtClean="0">
                <a:solidFill>
                  <a:schemeClr val="accent2"/>
                </a:solidFill>
              </a:rPr>
              <a:t>iscera:  </a:t>
            </a:r>
            <a:r>
              <a:rPr lang="en-US" sz="3800" dirty="0" smtClean="0"/>
              <a:t>heart, lungs, esophagus, trachea, thymus</a:t>
            </a:r>
          </a:p>
          <a:p>
            <a:pPr lvl="2"/>
            <a:r>
              <a:rPr lang="en-US" sz="3800" b="1" dirty="0">
                <a:solidFill>
                  <a:schemeClr val="accent2"/>
                </a:solidFill>
              </a:rPr>
              <a:t>d</a:t>
            </a:r>
            <a:r>
              <a:rPr lang="en-US" sz="3800" b="1" dirty="0" smtClean="0">
                <a:solidFill>
                  <a:schemeClr val="accent2"/>
                </a:solidFill>
              </a:rPr>
              <a:t>iaphragm:  </a:t>
            </a:r>
            <a:r>
              <a:rPr lang="en-US" sz="3800" dirty="0" smtClean="0"/>
              <a:t>muscular division</a:t>
            </a:r>
          </a:p>
        </p:txBody>
      </p:sp>
    </p:spTree>
    <p:extLst>
      <p:ext uri="{BB962C8B-B14F-4D97-AF65-F5344CB8AC3E}">
        <p14:creationId xmlns:p14="http://schemas.microsoft.com/office/powerpoint/2010/main" val="303784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Major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srgbClr val="9CBEBD"/>
              </a:buClr>
            </a:pPr>
            <a:r>
              <a:rPr lang="en-US" sz="3700" dirty="0">
                <a:solidFill>
                  <a:srgbClr val="2F2B20"/>
                </a:solidFill>
              </a:rPr>
              <a:t>Abdominopelvic</a:t>
            </a:r>
          </a:p>
          <a:p>
            <a:pPr lvl="2">
              <a:buClr>
                <a:srgbClr val="D2CB6C"/>
              </a:buClr>
            </a:pPr>
            <a:r>
              <a:rPr lang="en-US" sz="3700" b="1" dirty="0" smtClean="0">
                <a:solidFill>
                  <a:srgbClr val="9CBEBD"/>
                </a:solidFill>
              </a:rPr>
              <a:t>Abdominal  (</a:t>
            </a:r>
            <a:r>
              <a:rPr lang="en-US" sz="3700" dirty="0" smtClean="0"/>
              <a:t>u</a:t>
            </a:r>
            <a:r>
              <a:rPr lang="en-US" sz="3500" dirty="0" smtClean="0"/>
              <a:t>pper portion</a:t>
            </a:r>
            <a:r>
              <a:rPr lang="en-US" sz="3500" b="1" dirty="0" smtClean="0">
                <a:solidFill>
                  <a:srgbClr val="9CBEBD"/>
                </a:solidFill>
              </a:rPr>
              <a:t>)</a:t>
            </a:r>
          </a:p>
          <a:p>
            <a:pPr lvl="3">
              <a:buClr>
                <a:srgbClr val="D2CB6C"/>
              </a:buClr>
            </a:pPr>
            <a:r>
              <a:rPr lang="en-US" sz="3500" dirty="0" smtClean="0"/>
              <a:t>holds stomach, liver, spleen, gallbladder, kidneys, most of small/large intestines</a:t>
            </a:r>
            <a:endParaRPr lang="en-US" sz="3500" dirty="0"/>
          </a:p>
          <a:p>
            <a:pPr lvl="2">
              <a:buClr>
                <a:srgbClr val="D2CB6C"/>
              </a:buClr>
            </a:pPr>
            <a:r>
              <a:rPr lang="en-US" sz="3700" b="1" dirty="0" smtClean="0">
                <a:solidFill>
                  <a:srgbClr val="9CBEBD"/>
                </a:solidFill>
              </a:rPr>
              <a:t>Pelvic  (</a:t>
            </a:r>
            <a:r>
              <a:rPr lang="en-US" sz="3700" dirty="0" smtClean="0"/>
              <a:t>lower portion</a:t>
            </a:r>
            <a:r>
              <a:rPr lang="en-US" sz="3700" b="1" dirty="0" smtClean="0">
                <a:solidFill>
                  <a:srgbClr val="9CBEBD"/>
                </a:solidFill>
              </a:rPr>
              <a:t>)</a:t>
            </a:r>
          </a:p>
          <a:p>
            <a:pPr lvl="3">
              <a:buClr>
                <a:srgbClr val="D2CB6C"/>
              </a:buClr>
            </a:pPr>
            <a:r>
              <a:rPr lang="en-US" sz="3500" dirty="0"/>
              <a:t>e</a:t>
            </a:r>
            <a:r>
              <a:rPr lang="en-US" sz="3500" dirty="0" smtClean="0"/>
              <a:t>ncloses large intestine, urinary bladder, internal </a:t>
            </a:r>
            <a:r>
              <a:rPr lang="en-US" sz="3500" dirty="0" err="1" smtClean="0"/>
              <a:t>reprod</a:t>
            </a:r>
            <a:r>
              <a:rPr lang="en-US" sz="3500" dirty="0" smtClean="0"/>
              <a:t>. organs</a:t>
            </a: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0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A9A57C"/>
              </a:buClr>
            </a:pPr>
            <a:r>
              <a:rPr lang="en-US" sz="4600" dirty="0">
                <a:solidFill>
                  <a:srgbClr val="2F2B20"/>
                </a:solidFill>
              </a:rPr>
              <a:t>Thoracic</a:t>
            </a:r>
          </a:p>
          <a:p>
            <a:pPr lvl="1">
              <a:buClr>
                <a:srgbClr val="9CBEBD"/>
              </a:buClr>
            </a:pPr>
            <a:r>
              <a:rPr lang="en-US" sz="4600" b="1" dirty="0" smtClean="0">
                <a:solidFill>
                  <a:schemeClr val="accent2"/>
                </a:solidFill>
              </a:rPr>
              <a:t>Pleural: </a:t>
            </a:r>
            <a:r>
              <a:rPr lang="en-US" sz="4600" dirty="0" smtClean="0">
                <a:solidFill>
                  <a:srgbClr val="2F2B20"/>
                </a:solidFill>
              </a:rPr>
              <a:t>serous </a:t>
            </a:r>
            <a:r>
              <a:rPr lang="en-US" sz="4600" dirty="0">
                <a:solidFill>
                  <a:srgbClr val="2F2B20"/>
                </a:solidFill>
              </a:rPr>
              <a:t>membrane that encloses the lungs/lines chest </a:t>
            </a:r>
            <a:r>
              <a:rPr lang="en-US" sz="4600" dirty="0" smtClean="0">
                <a:solidFill>
                  <a:srgbClr val="2F2B20"/>
                </a:solidFill>
              </a:rPr>
              <a:t>wall</a:t>
            </a:r>
          </a:p>
          <a:p>
            <a:pPr lvl="2">
              <a:buClr>
                <a:srgbClr val="9CBEBD"/>
              </a:buClr>
            </a:pPr>
            <a:r>
              <a:rPr lang="en-US" sz="4600" b="1" i="1" dirty="0" smtClean="0">
                <a:solidFill>
                  <a:schemeClr val="accent2"/>
                </a:solidFill>
              </a:rPr>
              <a:t>Parietal </a:t>
            </a:r>
            <a:r>
              <a:rPr lang="en-US" sz="4600" dirty="0" smtClean="0">
                <a:solidFill>
                  <a:srgbClr val="2F2B20"/>
                </a:solidFill>
              </a:rPr>
              <a:t>pleura:  lines thoracic cavity ; attached to wall</a:t>
            </a:r>
          </a:p>
          <a:p>
            <a:pPr lvl="2">
              <a:buClr>
                <a:srgbClr val="9CBEBD"/>
              </a:buClr>
            </a:pPr>
            <a:r>
              <a:rPr lang="en-US" sz="4600" b="1" i="1" dirty="0" smtClean="0">
                <a:solidFill>
                  <a:schemeClr val="accent2"/>
                </a:solidFill>
              </a:rPr>
              <a:t>Visceral</a:t>
            </a:r>
            <a:r>
              <a:rPr lang="en-US" sz="4600" dirty="0" smtClean="0">
                <a:solidFill>
                  <a:srgbClr val="2F2B20"/>
                </a:solidFill>
              </a:rPr>
              <a:t> pleura:  covers lungs; deeper membrane covering organs</a:t>
            </a:r>
          </a:p>
          <a:p>
            <a:pPr lvl="2">
              <a:buClr>
                <a:srgbClr val="9CBEBD"/>
              </a:buClr>
            </a:pPr>
            <a:r>
              <a:rPr lang="en-US" sz="4600" b="1" dirty="0" smtClean="0">
                <a:solidFill>
                  <a:schemeClr val="accent2"/>
                </a:solidFill>
              </a:rPr>
              <a:t>Pleural cavity</a:t>
            </a:r>
            <a:r>
              <a:rPr lang="en-US" sz="4600" dirty="0" smtClean="0">
                <a:solidFill>
                  <a:srgbClr val="2F2B20"/>
                </a:solidFill>
              </a:rPr>
              <a:t>:  potential space btw. </a:t>
            </a:r>
            <a:r>
              <a:rPr lang="en-US" sz="4600" dirty="0">
                <a:solidFill>
                  <a:srgbClr val="2F2B20"/>
                </a:solidFill>
              </a:rPr>
              <a:t>p</a:t>
            </a:r>
            <a:r>
              <a:rPr lang="en-US" sz="4600" dirty="0" smtClean="0">
                <a:solidFill>
                  <a:srgbClr val="2F2B20"/>
                </a:solidFill>
              </a:rPr>
              <a:t>arietal/visceral membranes</a:t>
            </a:r>
          </a:p>
          <a:p>
            <a:pPr marL="411480" lvl="1" indent="0">
              <a:buClr>
                <a:srgbClr val="9CBEBD"/>
              </a:buClr>
              <a:buNone/>
            </a:pPr>
            <a:endParaRPr lang="en-US" sz="4600" dirty="0">
              <a:solidFill>
                <a:srgbClr val="2F2B2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838200"/>
          </a:xfrm>
        </p:spPr>
        <p:txBody>
          <a:bodyPr/>
          <a:lstStyle/>
          <a:p>
            <a:r>
              <a:rPr lang="en-US" dirty="0" smtClean="0"/>
              <a:t>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Thoracic</a:t>
            </a:r>
          </a:p>
          <a:p>
            <a:pPr lvl="1"/>
            <a:r>
              <a:rPr lang="en-US" sz="3900" b="1" dirty="0" smtClean="0">
                <a:solidFill>
                  <a:schemeClr val="accent2"/>
                </a:solidFill>
              </a:rPr>
              <a:t>Pericardial</a:t>
            </a:r>
            <a:r>
              <a:rPr lang="en-US" sz="3900" dirty="0" smtClean="0"/>
              <a:t>:  serous membrane surrounding the heart</a:t>
            </a:r>
          </a:p>
          <a:p>
            <a:pPr lvl="2"/>
            <a:r>
              <a:rPr lang="en-US" sz="3900" b="1" i="1" dirty="0" smtClean="0">
                <a:solidFill>
                  <a:schemeClr val="accent2"/>
                </a:solidFill>
              </a:rPr>
              <a:t>Parietal</a:t>
            </a:r>
            <a:r>
              <a:rPr lang="en-US" sz="3900" dirty="0" smtClean="0"/>
              <a:t> pericardium: thicker membrane surrounding heart</a:t>
            </a:r>
          </a:p>
          <a:p>
            <a:pPr lvl="2"/>
            <a:r>
              <a:rPr lang="en-US" sz="3900" b="1" i="1" dirty="0" smtClean="0">
                <a:solidFill>
                  <a:schemeClr val="accent2"/>
                </a:solidFill>
              </a:rPr>
              <a:t>Visceral</a:t>
            </a:r>
            <a:r>
              <a:rPr lang="en-US" sz="3900" dirty="0" smtClean="0"/>
              <a:t> pericardium:  thinner membrane covering heart</a:t>
            </a:r>
          </a:p>
          <a:p>
            <a:pPr lvl="2"/>
            <a:r>
              <a:rPr lang="en-US" sz="3900" b="1" dirty="0" smtClean="0">
                <a:solidFill>
                  <a:schemeClr val="accent2"/>
                </a:solidFill>
              </a:rPr>
              <a:t>Pericardial cavity</a:t>
            </a:r>
            <a:r>
              <a:rPr lang="en-US" sz="3900" dirty="0" smtClean="0"/>
              <a:t>: potential space btw. </a:t>
            </a:r>
            <a:r>
              <a:rPr lang="en-US" sz="3900" dirty="0"/>
              <a:t>p</a:t>
            </a:r>
            <a:r>
              <a:rPr lang="en-US" sz="3900" dirty="0" smtClean="0"/>
              <a:t>arietal/visceral membranes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60664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Abdominopelvic</a:t>
            </a:r>
          </a:p>
          <a:p>
            <a:pPr lvl="1"/>
            <a:r>
              <a:rPr lang="en-US" sz="4000" b="1" dirty="0" smtClean="0">
                <a:solidFill>
                  <a:schemeClr val="accent2"/>
                </a:solidFill>
              </a:rPr>
              <a:t>Peritoneal</a:t>
            </a:r>
            <a:r>
              <a:rPr lang="en-US" sz="4000" dirty="0" smtClean="0"/>
              <a:t>:  serous </a:t>
            </a:r>
            <a:r>
              <a:rPr lang="en-US" sz="4000" dirty="0" err="1" smtClean="0"/>
              <a:t>membrance</a:t>
            </a:r>
            <a:r>
              <a:rPr lang="en-US" sz="4000" dirty="0" smtClean="0"/>
              <a:t> surrounding the abdominopelvic cavity</a:t>
            </a:r>
          </a:p>
          <a:p>
            <a:pPr lvl="2"/>
            <a:r>
              <a:rPr lang="en-US" sz="3800" b="1" i="1" dirty="0">
                <a:solidFill>
                  <a:schemeClr val="accent2"/>
                </a:solidFill>
              </a:rPr>
              <a:t>P</a:t>
            </a:r>
            <a:r>
              <a:rPr lang="en-US" sz="3800" b="1" i="1" dirty="0" smtClean="0">
                <a:solidFill>
                  <a:schemeClr val="accent2"/>
                </a:solidFill>
              </a:rPr>
              <a:t>arietal</a:t>
            </a:r>
            <a:r>
              <a:rPr lang="en-US" sz="3800" dirty="0" smtClean="0"/>
              <a:t> peritoneum:  lines wall</a:t>
            </a:r>
          </a:p>
          <a:p>
            <a:pPr lvl="2"/>
            <a:r>
              <a:rPr lang="en-US" sz="3800" b="1" i="1" dirty="0" smtClean="0">
                <a:solidFill>
                  <a:schemeClr val="accent2"/>
                </a:solidFill>
              </a:rPr>
              <a:t>Visceral </a:t>
            </a:r>
            <a:r>
              <a:rPr lang="en-US" sz="3800" dirty="0" smtClean="0"/>
              <a:t>peritoneum:  covers organs</a:t>
            </a:r>
          </a:p>
          <a:p>
            <a:pPr lvl="2"/>
            <a:r>
              <a:rPr lang="en-US" sz="3800" b="1" dirty="0" smtClean="0">
                <a:solidFill>
                  <a:schemeClr val="accent2"/>
                </a:solidFill>
              </a:rPr>
              <a:t>Peritoneal cavity</a:t>
            </a:r>
            <a:r>
              <a:rPr lang="en-US" sz="3800" dirty="0" smtClean="0"/>
              <a:t>:  potential space btw. </a:t>
            </a:r>
            <a:r>
              <a:rPr lang="en-US" sz="3800" dirty="0"/>
              <a:t>p</a:t>
            </a:r>
            <a:r>
              <a:rPr lang="en-US" sz="3800" dirty="0" smtClean="0"/>
              <a:t>arietal/visceral membranes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60815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</TotalTime>
  <Words>215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Body Cavities  and Membranes</vt:lpstr>
      <vt:lpstr>Organization:</vt:lpstr>
      <vt:lpstr>Major Cavities</vt:lpstr>
      <vt:lpstr>Major Cavities</vt:lpstr>
      <vt:lpstr>Major Cavities</vt:lpstr>
      <vt:lpstr>Membranes</vt:lpstr>
      <vt:lpstr>Membranes</vt:lpstr>
      <vt:lpstr>Membranes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Cavities  and Membranes</dc:title>
  <dc:creator>melissaannredding</dc:creator>
  <cp:lastModifiedBy>Mel</cp:lastModifiedBy>
  <cp:revision>13</cp:revision>
  <dcterms:created xsi:type="dcterms:W3CDTF">2013-09-02T18:41:14Z</dcterms:created>
  <dcterms:modified xsi:type="dcterms:W3CDTF">2014-08-08T17:02:57Z</dcterms:modified>
</cp:coreProperties>
</file>