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71" r:id="rId4"/>
    <p:sldId id="258" r:id="rId5"/>
    <p:sldId id="270" r:id="rId6"/>
    <p:sldId id="264" r:id="rId7"/>
    <p:sldId id="259" r:id="rId8"/>
    <p:sldId id="260" r:id="rId9"/>
    <p:sldId id="261" r:id="rId10"/>
    <p:sldId id="262" r:id="rId11"/>
    <p:sldId id="263" r:id="rId12"/>
    <p:sldId id="265" r:id="rId13"/>
    <p:sldId id="272" r:id="rId14"/>
    <p:sldId id="266" r:id="rId15"/>
    <p:sldId id="267" r:id="rId16"/>
    <p:sldId id="268" r:id="rId17"/>
    <p:sldId id="26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9E9EB-0EE3-4197-8B7D-FA20F012736F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8F72B-F27A-424B-8A97-5D8A46B0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28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9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5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1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85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2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2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IE5\18X3X63O\MP900439472[1].jp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67"/>
          <a:stretch/>
        </p:blipFill>
        <p:spPr bwMode="auto">
          <a:xfrm>
            <a:off x="-1044" y="-1"/>
            <a:ext cx="9145044" cy="690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cgraw-hill.com/sites/0072495855/student_view0/chapter10/animation__function_of_the_neuromuscular_junction__quiz_3_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8287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Nerves and Muscles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67000"/>
            <a:ext cx="7772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2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NMJ :  anatomy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Presynaptic terminal</a:t>
            </a:r>
          </a:p>
          <a:p>
            <a:pPr lvl="1"/>
            <a:r>
              <a:rPr lang="en-US" sz="4000" dirty="0"/>
              <a:t>e</a:t>
            </a:r>
            <a:r>
              <a:rPr lang="en-US" sz="4000" dirty="0" smtClean="0"/>
              <a:t>nlarged axon terminal 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3" y="2913996"/>
            <a:ext cx="8001000" cy="320516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096000" y="4800600"/>
            <a:ext cx="723900" cy="6477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NMJ :  anatomy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Synaptic cleft  </a:t>
            </a:r>
            <a:r>
              <a:rPr lang="en-US" i="1" dirty="0" smtClean="0"/>
              <a:t>AKA:</a:t>
            </a:r>
            <a:r>
              <a:rPr lang="en-US" sz="4000" b="1" dirty="0" smtClean="0">
                <a:solidFill>
                  <a:srgbClr val="FFFF00"/>
                </a:solidFill>
              </a:rPr>
              <a:t> synapse</a:t>
            </a:r>
          </a:p>
          <a:p>
            <a:pPr lvl="1"/>
            <a:r>
              <a:rPr lang="en-US" sz="4000" dirty="0"/>
              <a:t>s</a:t>
            </a:r>
            <a:r>
              <a:rPr lang="en-US" sz="4000" dirty="0" smtClean="0"/>
              <a:t>pace between presynaptic terminal and muscle fiber  </a:t>
            </a:r>
          </a:p>
          <a:p>
            <a:pPr lvl="1"/>
            <a:endParaRPr lang="en-US" sz="4000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00400"/>
            <a:ext cx="7391399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NMJ :  anatomy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5936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Postsynaptic membrane: </a:t>
            </a:r>
          </a:p>
          <a:p>
            <a:pPr lvl="1"/>
            <a:r>
              <a:rPr lang="en-US" sz="4000" dirty="0"/>
              <a:t>m</a:t>
            </a:r>
            <a:r>
              <a:rPr lang="en-US" sz="4000" dirty="0" smtClean="0"/>
              <a:t>uscle fiber membrane </a:t>
            </a:r>
          </a:p>
          <a:p>
            <a:pPr lvl="1"/>
            <a:endParaRPr lang="en-US" sz="4000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971800"/>
            <a:ext cx="6629400" cy="3162300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Oval 4"/>
          <p:cNvSpPr/>
          <p:nvPr/>
        </p:nvSpPr>
        <p:spPr>
          <a:xfrm>
            <a:off x="4610100" y="5105400"/>
            <a:ext cx="29718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NMJ :  anatomy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Synaptic vesicle: </a:t>
            </a:r>
          </a:p>
          <a:p>
            <a:pPr lvl="1"/>
            <a:r>
              <a:rPr lang="en-US" sz="4000" b="1" dirty="0" smtClean="0">
                <a:solidFill>
                  <a:srgbClr val="FFFF00"/>
                </a:solidFill>
              </a:rPr>
              <a:t>small sac containing neurotransmitter </a:t>
            </a:r>
          </a:p>
          <a:p>
            <a:pPr lvl="1"/>
            <a:endParaRPr lang="en-US" sz="40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498273"/>
            <a:ext cx="678180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2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NMJ :  anatomy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791200" cy="605155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Neurotransmitter:</a:t>
            </a:r>
          </a:p>
          <a:p>
            <a:pPr lvl="1"/>
            <a:r>
              <a:rPr lang="en-US" sz="4400" dirty="0"/>
              <a:t>c</a:t>
            </a:r>
            <a:r>
              <a:rPr lang="en-US" sz="4400" dirty="0" smtClean="0"/>
              <a:t>hemical that axon end </a:t>
            </a:r>
            <a:r>
              <a:rPr lang="en-US" sz="4400" b="1" dirty="0" smtClean="0">
                <a:solidFill>
                  <a:srgbClr val="FFFF00"/>
                </a:solidFill>
              </a:rPr>
              <a:t>secretes to control </a:t>
            </a:r>
            <a:r>
              <a:rPr lang="en-US" sz="4400" dirty="0" smtClean="0"/>
              <a:t>another neuron or an effector  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3429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37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NMJ :  </a:t>
            </a:r>
            <a:r>
              <a:rPr lang="en-US" dirty="0" smtClean="0"/>
              <a:t>neurotransmitter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Acetylcholine  (</a:t>
            </a:r>
            <a:r>
              <a:rPr lang="en-US" sz="4000" b="1" dirty="0" err="1" smtClean="0">
                <a:solidFill>
                  <a:srgbClr val="FFFF00"/>
                </a:solidFill>
              </a:rPr>
              <a:t>ACh</a:t>
            </a:r>
            <a:r>
              <a:rPr lang="en-US" sz="4000" b="1" dirty="0" smtClean="0">
                <a:solidFill>
                  <a:srgbClr val="FFFF00"/>
                </a:solidFill>
              </a:rPr>
              <a:t>)</a:t>
            </a:r>
          </a:p>
          <a:p>
            <a:pPr lvl="1"/>
            <a:r>
              <a:rPr lang="en-US" sz="3600" dirty="0"/>
              <a:t>s</a:t>
            </a:r>
            <a:r>
              <a:rPr lang="en-US" sz="3600" dirty="0" smtClean="0"/>
              <a:t>ubstance released from motor neuron that </a:t>
            </a:r>
            <a:r>
              <a:rPr lang="en-US" sz="3600" b="1" dirty="0" smtClean="0">
                <a:solidFill>
                  <a:srgbClr val="FFFF00"/>
                </a:solidFill>
              </a:rPr>
              <a:t>transmits nerve message across synapse </a:t>
            </a:r>
            <a:r>
              <a:rPr lang="en-US" sz="3600" dirty="0" smtClean="0"/>
              <a:t>and innervates muscle fibers</a:t>
            </a:r>
          </a:p>
          <a:p>
            <a:r>
              <a:rPr lang="en-US" sz="4000" b="1" dirty="0" err="1" smtClean="0">
                <a:solidFill>
                  <a:srgbClr val="FFFF00"/>
                </a:solidFill>
              </a:rPr>
              <a:t>Acetylcholinesterase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lvl="1"/>
            <a:r>
              <a:rPr lang="en-US" sz="3600" b="1" dirty="0">
                <a:solidFill>
                  <a:srgbClr val="FFFF00"/>
                </a:solidFill>
              </a:rPr>
              <a:t>e</a:t>
            </a:r>
            <a:r>
              <a:rPr lang="en-US" sz="3600" b="1" dirty="0" smtClean="0">
                <a:solidFill>
                  <a:srgbClr val="FFFF00"/>
                </a:solidFill>
              </a:rPr>
              <a:t>nzyme that breaks down </a:t>
            </a:r>
            <a:r>
              <a:rPr lang="en-US" sz="3600" dirty="0" smtClean="0"/>
              <a:t>acetylcholine to </a:t>
            </a:r>
            <a:r>
              <a:rPr lang="en-US" sz="3600" b="1" dirty="0" smtClean="0">
                <a:solidFill>
                  <a:srgbClr val="FFFF00"/>
                </a:solidFill>
              </a:rPr>
              <a:t>acetic acid and choline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8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4582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8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Let’s watch and listen….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hlinkClick r:id="rId2"/>
              </a:rPr>
              <a:t>http://highered.mcgraw-hill.com/sites/0072495855/student_view0/chapter10/animation__function_of_the_neuromuscular_junction__quiz_3_.html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7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Motor Neuron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273050"/>
            <a:ext cx="4800600" cy="6127750"/>
          </a:xfrm>
        </p:spPr>
        <p:txBody>
          <a:bodyPr>
            <a:noAutofit/>
          </a:bodyPr>
          <a:lstStyle/>
          <a:p>
            <a:r>
              <a:rPr lang="en-US" sz="4000" dirty="0"/>
              <a:t>t</a:t>
            </a:r>
            <a:r>
              <a:rPr lang="en-US" sz="4000" dirty="0" smtClean="0"/>
              <a:t>ransmits impulses from the </a:t>
            </a:r>
            <a:r>
              <a:rPr lang="en-US" sz="4000" b="1" dirty="0" smtClean="0">
                <a:solidFill>
                  <a:srgbClr val="FFFF00"/>
                </a:solidFill>
              </a:rPr>
              <a:t>CNS to an effector </a:t>
            </a:r>
          </a:p>
          <a:p>
            <a:r>
              <a:rPr lang="en-US" sz="4000" b="1" dirty="0" smtClean="0">
                <a:solidFill>
                  <a:srgbClr val="FFFF00"/>
                </a:solidFill>
              </a:rPr>
              <a:t>Action Potential: </a:t>
            </a:r>
            <a:r>
              <a:rPr lang="en-US" sz="4000" dirty="0" smtClean="0"/>
              <a:t>the electrical impulse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 (the info!)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37338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7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Motor Neuron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73050"/>
            <a:ext cx="4038600" cy="5853113"/>
          </a:xfrm>
        </p:spPr>
        <p:txBody>
          <a:bodyPr/>
          <a:lstStyle/>
          <a:p>
            <a:r>
              <a:rPr lang="en-US" sz="4400" dirty="0"/>
              <a:t>axons enter muscles and send out branches to </a:t>
            </a:r>
            <a:r>
              <a:rPr lang="en-US" sz="4400" b="1" dirty="0">
                <a:solidFill>
                  <a:srgbClr val="FFFF00"/>
                </a:solidFill>
              </a:rPr>
              <a:t>several muscle fibers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4419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1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err="1" smtClean="0">
                <a:solidFill>
                  <a:srgbClr val="FFFF00"/>
                </a:solidFill>
              </a:rPr>
              <a:t>NeuroMuscular</a:t>
            </a:r>
            <a:r>
              <a:rPr lang="en-US" sz="4800" b="1" dirty="0" smtClean="0">
                <a:solidFill>
                  <a:srgbClr val="FFFF00"/>
                </a:solidFill>
              </a:rPr>
              <a:t> Junction (NMJ)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953000"/>
          </a:xfrm>
        </p:spPr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</a:rPr>
              <a:t>p</a:t>
            </a:r>
            <a:r>
              <a:rPr lang="en-US" sz="4000" b="1" dirty="0" smtClean="0">
                <a:solidFill>
                  <a:srgbClr val="FFFF00"/>
                </a:solidFill>
              </a:rPr>
              <a:t>oint of communication </a:t>
            </a:r>
            <a:r>
              <a:rPr lang="en-US" sz="4000" dirty="0" smtClean="0"/>
              <a:t>between a nerve/muscle cell</a:t>
            </a:r>
          </a:p>
          <a:p>
            <a:r>
              <a:rPr lang="en-US" sz="4000" i="1" dirty="0" smtClean="0"/>
              <a:t>AKA</a:t>
            </a:r>
            <a:r>
              <a:rPr lang="en-US" sz="4000" dirty="0" smtClean="0"/>
              <a:t>:  </a:t>
            </a:r>
            <a:r>
              <a:rPr lang="en-US" sz="4000" b="1" dirty="0" smtClean="0">
                <a:solidFill>
                  <a:srgbClr val="FFFF00"/>
                </a:solidFill>
              </a:rPr>
              <a:t>synapse</a:t>
            </a:r>
            <a:r>
              <a:rPr lang="en-US" sz="4000" dirty="0" smtClean="0"/>
              <a:t>: general term referring to the cell-to-cell junction between nerve/nerve or  nerve/effector</a:t>
            </a:r>
          </a:p>
          <a:p>
            <a:r>
              <a:rPr lang="en-US" sz="4000" dirty="0"/>
              <a:t>n</a:t>
            </a:r>
            <a:r>
              <a:rPr lang="en-US" sz="4000" dirty="0" smtClean="0"/>
              <a:t>ear center of muscle fiber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"/>
            <a:ext cx="8001000" cy="5486400"/>
          </a:xfrm>
        </p:spPr>
      </p:pic>
    </p:spTree>
    <p:extLst>
      <p:ext uri="{BB962C8B-B14F-4D97-AF65-F5344CB8AC3E}">
        <p14:creationId xmlns:p14="http://schemas.microsoft.com/office/powerpoint/2010/main" val="23817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NMJ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696200" cy="4724400"/>
          </a:xfrm>
        </p:spPr>
      </p:pic>
    </p:spTree>
    <p:extLst>
      <p:ext uri="{BB962C8B-B14F-4D97-AF65-F5344CB8AC3E}">
        <p14:creationId xmlns:p14="http://schemas.microsoft.com/office/powerpoint/2010/main" val="41045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NMJ</a:t>
            </a:r>
            <a:endParaRPr lang="en-US" sz="6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71600"/>
            <a:ext cx="8077200" cy="4572000"/>
          </a:xfrm>
        </p:spPr>
      </p:pic>
    </p:spTree>
    <p:extLst>
      <p:ext uri="{BB962C8B-B14F-4D97-AF65-F5344CB8AC3E}">
        <p14:creationId xmlns:p14="http://schemas.microsoft.com/office/powerpoint/2010/main" val="162008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Motor Unit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876800"/>
          </a:xfrm>
        </p:spPr>
        <p:txBody>
          <a:bodyPr>
            <a:noAutofit/>
          </a:bodyPr>
          <a:lstStyle/>
          <a:p>
            <a:r>
              <a:rPr lang="en-US" sz="3600" dirty="0"/>
              <a:t>a</a:t>
            </a:r>
            <a:r>
              <a:rPr lang="en-US" sz="3600" dirty="0" smtClean="0"/>
              <a:t> single motor neuron and all the skeletal muscle fibers it </a:t>
            </a:r>
            <a:r>
              <a:rPr lang="en-US" sz="3600" b="1" dirty="0" smtClean="0">
                <a:solidFill>
                  <a:srgbClr val="FFFF00"/>
                </a:solidFill>
              </a:rPr>
              <a:t>innervates</a:t>
            </a:r>
            <a:r>
              <a:rPr lang="en-US" sz="3600" dirty="0" smtClean="0"/>
              <a:t>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819400"/>
            <a:ext cx="7924800" cy="35814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447800" y="2667000"/>
            <a:ext cx="18288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06963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small</a:t>
            </a:r>
            <a:r>
              <a:rPr lang="en-US" sz="3600" dirty="0" smtClean="0"/>
              <a:t> </a:t>
            </a:r>
            <a:r>
              <a:rPr lang="en-US" sz="3600" dirty="0"/>
              <a:t>controlled muscle may have only one or a few fibers per unit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large</a:t>
            </a:r>
            <a:r>
              <a:rPr lang="en-US" sz="3600" dirty="0" smtClean="0"/>
              <a:t> </a:t>
            </a:r>
            <a:r>
              <a:rPr lang="en-US" sz="3600" dirty="0"/>
              <a:t>muscles may have as many as 1000 fibers per unit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strength </a:t>
            </a:r>
            <a:r>
              <a:rPr lang="en-US" sz="3600" b="1" dirty="0">
                <a:solidFill>
                  <a:srgbClr val="FFFF00"/>
                </a:solidFill>
              </a:rPr>
              <a:t>of contraction </a:t>
            </a:r>
            <a:r>
              <a:rPr lang="en-US" sz="3600" dirty="0"/>
              <a:t>determined by </a:t>
            </a:r>
            <a:r>
              <a:rPr lang="en-US" sz="3600" b="1" dirty="0">
                <a:solidFill>
                  <a:srgbClr val="FFFF00"/>
                </a:solidFill>
              </a:rPr>
              <a:t>number</a:t>
            </a:r>
            <a:r>
              <a:rPr lang="en-US" sz="3600" dirty="0"/>
              <a:t> of motor units in muscle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228</Words>
  <Application>Microsoft Office PowerPoint</Application>
  <PresentationFormat>On-screen Show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Nerves and Muscles</vt:lpstr>
      <vt:lpstr>Motor Neuron</vt:lpstr>
      <vt:lpstr>Motor Neuron</vt:lpstr>
      <vt:lpstr>NeuroMuscular Junction (NMJ)</vt:lpstr>
      <vt:lpstr>PowerPoint Presentation</vt:lpstr>
      <vt:lpstr>NMJ</vt:lpstr>
      <vt:lpstr>NMJ</vt:lpstr>
      <vt:lpstr>Motor Unit</vt:lpstr>
      <vt:lpstr>Motor Unit</vt:lpstr>
      <vt:lpstr>NMJ :  anatomy</vt:lpstr>
      <vt:lpstr>NMJ :  anatomy</vt:lpstr>
      <vt:lpstr>NMJ :  anatomy</vt:lpstr>
      <vt:lpstr>NMJ :  anatomy</vt:lpstr>
      <vt:lpstr>NMJ :  anatomy</vt:lpstr>
      <vt:lpstr>NMJ :  neurotransmitter</vt:lpstr>
      <vt:lpstr>PowerPoint Presentation</vt:lpstr>
      <vt:lpstr>Let’s watch and listen….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Melissa Redding</cp:lastModifiedBy>
  <cp:revision>32</cp:revision>
  <cp:lastPrinted>2013-01-31T13:02:26Z</cp:lastPrinted>
  <dcterms:created xsi:type="dcterms:W3CDTF">2012-07-05T13:18:19Z</dcterms:created>
  <dcterms:modified xsi:type="dcterms:W3CDTF">2015-01-16T20:52:59Z</dcterms:modified>
</cp:coreProperties>
</file>