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0A211E-DC1A-436C-B3AE-31F3E2FBE4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398E7C-0F9B-4422-A16E-6FE64E24B061}" type="datetimeFigureOut">
              <a:rPr lang="en-US" smtClean="0"/>
              <a:t>12/8/2014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Axial Skeleton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467600" cy="1066800"/>
          </a:xfrm>
        </p:spPr>
        <p:txBody>
          <a:bodyPr>
            <a:normAutofit/>
          </a:bodyPr>
          <a:lstStyle/>
          <a:p>
            <a:pPr marL="342900" lvl="0" indent="-228600">
              <a:buClr>
                <a:srgbClr val="A9A57C"/>
              </a:buClr>
              <a:buFont typeface="Arial" pitchFamily="34" charset="0"/>
              <a:buChar char="•"/>
            </a:pPr>
            <a:r>
              <a:rPr lang="en-US" sz="4800" b="1" dirty="0">
                <a:solidFill>
                  <a:schemeClr val="tx2"/>
                </a:solidFill>
              </a:rPr>
              <a:t>Vertebrae</a:t>
            </a:r>
            <a:r>
              <a:rPr lang="en-US" sz="4800" dirty="0">
                <a:solidFill>
                  <a:srgbClr val="2F2B20"/>
                </a:solidFill>
              </a:rPr>
              <a:t> </a:t>
            </a:r>
            <a:r>
              <a:rPr lang="en-US" sz="4800" dirty="0" smtClean="0">
                <a:solidFill>
                  <a:srgbClr val="2F2B20"/>
                </a:solidFill>
              </a:rPr>
              <a:t>/ </a:t>
            </a:r>
            <a:r>
              <a:rPr lang="en-US" sz="4800" b="1" dirty="0" smtClean="0">
                <a:solidFill>
                  <a:srgbClr val="2F2B20"/>
                </a:solidFill>
              </a:rPr>
              <a:t>Thoracic </a:t>
            </a:r>
            <a:r>
              <a:rPr lang="en-US" sz="4800" b="1" dirty="0">
                <a:solidFill>
                  <a:srgbClr val="2F2B20"/>
                </a:solidFill>
              </a:rPr>
              <a:t>Cage</a:t>
            </a:r>
          </a:p>
          <a:p>
            <a:pPr marL="342900" lvl="0" indent="-228600">
              <a:buClr>
                <a:srgbClr val="A9A57C"/>
              </a:buClr>
              <a:buFont typeface="Arial" pitchFamily="34" charset="0"/>
              <a:buChar char="•"/>
            </a:pPr>
            <a:endParaRPr lang="en-US" sz="4800" dirty="0">
              <a:solidFill>
                <a:srgbClr val="2F2B2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381000"/>
            <a:ext cx="3276601" cy="3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7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619"/>
            <a:ext cx="7620000" cy="1143000"/>
          </a:xfrm>
        </p:spPr>
        <p:txBody>
          <a:bodyPr/>
          <a:lstStyle/>
          <a:p>
            <a:r>
              <a:rPr lang="en-US" dirty="0"/>
              <a:t>Vertebral Regions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Coccyx</a:t>
            </a:r>
          </a:p>
          <a:p>
            <a:r>
              <a:rPr lang="en-US" sz="4800" dirty="0"/>
              <a:t>f</a:t>
            </a:r>
            <a:r>
              <a:rPr lang="en-US" sz="4800" dirty="0" smtClean="0"/>
              <a:t>usion of last 4-5 incomplete until late adulthood</a:t>
            </a:r>
          </a:p>
          <a:p>
            <a:r>
              <a:rPr lang="en-US" sz="4800" dirty="0"/>
              <a:t>p</a:t>
            </a:r>
            <a:r>
              <a:rPr lang="en-US" sz="4800" dirty="0" smtClean="0"/>
              <a:t>rovides attachment site</a:t>
            </a:r>
          </a:p>
          <a:p>
            <a:pPr marL="114300" indent="0">
              <a:buNone/>
            </a:pP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"/>
            <a:ext cx="3352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6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Body  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6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</a:rPr>
              <a:t>Spinous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6000" b="1" dirty="0">
                <a:solidFill>
                  <a:srgbClr val="0070C0"/>
                </a:solidFill>
              </a:rPr>
              <a:t>p</a:t>
            </a:r>
            <a:r>
              <a:rPr lang="en-US" sz="6000" b="1" dirty="0" smtClean="0">
                <a:solidFill>
                  <a:srgbClr val="0070C0"/>
                </a:solidFill>
              </a:rPr>
              <a:t>rocess 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371600"/>
            <a:ext cx="4419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7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Transverse </a:t>
            </a:r>
          </a:p>
          <a:p>
            <a:pPr marL="114300" indent="0">
              <a:buNone/>
            </a:pPr>
            <a:r>
              <a:rPr lang="en-US" sz="6000" b="1" dirty="0">
                <a:solidFill>
                  <a:srgbClr val="0070C0"/>
                </a:solidFill>
              </a:rPr>
              <a:t>p</a:t>
            </a:r>
            <a:r>
              <a:rPr lang="en-US" sz="6000" b="1" dirty="0" smtClean="0">
                <a:solidFill>
                  <a:srgbClr val="0070C0"/>
                </a:solidFill>
              </a:rPr>
              <a:t>rocess 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0"/>
            <a:ext cx="3810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Vertebral </a:t>
            </a:r>
          </a:p>
          <a:p>
            <a:pPr marL="114300" indent="0">
              <a:buNone/>
            </a:pPr>
            <a:r>
              <a:rPr lang="en-US" sz="6000" b="1" dirty="0" smtClean="0">
                <a:solidFill>
                  <a:srgbClr val="0070C0"/>
                </a:solidFill>
              </a:rPr>
              <a:t>Foramen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752600"/>
            <a:ext cx="3962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97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d</a:t>
            </a:r>
            <a:r>
              <a:rPr lang="en-US" sz="6000" b="1" dirty="0" smtClean="0">
                <a:solidFill>
                  <a:srgbClr val="0070C0"/>
                </a:solidFill>
              </a:rPr>
              <a:t>ens 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5410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13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facets  </a:t>
            </a:r>
            <a:endParaRPr lang="en-US" sz="6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00200"/>
            <a:ext cx="5257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0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Thoracic Cage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Includes </a:t>
            </a:r>
          </a:p>
          <a:p>
            <a:pPr lvl="1"/>
            <a:r>
              <a:rPr lang="en-US" sz="4600" dirty="0"/>
              <a:t>thoracic vertebrae </a:t>
            </a:r>
          </a:p>
          <a:p>
            <a:pPr lvl="1"/>
            <a:r>
              <a:rPr lang="en-US" sz="4600" dirty="0"/>
              <a:t>ribs</a:t>
            </a:r>
          </a:p>
          <a:p>
            <a:pPr lvl="1"/>
            <a:r>
              <a:rPr lang="en-US" sz="4600" dirty="0"/>
              <a:t>sternum </a:t>
            </a:r>
          </a:p>
          <a:p>
            <a:r>
              <a:rPr lang="en-US" sz="4800" dirty="0" smtClean="0"/>
              <a:t>protects &amp; aids in respiration</a:t>
            </a:r>
          </a:p>
        </p:txBody>
      </p:sp>
    </p:spTree>
    <p:extLst>
      <p:ext uri="{BB962C8B-B14F-4D97-AF65-F5344CB8AC3E}">
        <p14:creationId xmlns:p14="http://schemas.microsoft.com/office/powerpoint/2010/main" val="187890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81000"/>
            <a:ext cx="4267200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/>
              <a:t>Thoracic </a:t>
            </a:r>
            <a:r>
              <a:rPr lang="en-US" sz="4400" dirty="0" smtClean="0"/>
              <a:t>Cage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Ribs </a:t>
            </a:r>
          </a:p>
          <a:p>
            <a:r>
              <a:rPr lang="en-US" sz="6000" i="1" dirty="0"/>
              <a:t>c</a:t>
            </a:r>
            <a:r>
              <a:rPr lang="en-US" sz="6000" i="1" dirty="0" smtClean="0"/>
              <a:t>ostal bones</a:t>
            </a:r>
          </a:p>
          <a:p>
            <a:r>
              <a:rPr lang="en-US" sz="4400" dirty="0" smtClean="0"/>
              <a:t>12 pair: elongate, flattened</a:t>
            </a:r>
          </a:p>
          <a:p>
            <a:pPr lvl="1"/>
            <a:r>
              <a:rPr lang="en-US" sz="4200" dirty="0" smtClean="0"/>
              <a:t>#1 - 7 = true</a:t>
            </a:r>
          </a:p>
          <a:p>
            <a:pPr lvl="1"/>
            <a:r>
              <a:rPr lang="en-US" sz="4200" dirty="0" smtClean="0"/>
              <a:t>#8 - 12 = false</a:t>
            </a:r>
          </a:p>
          <a:p>
            <a:pPr lvl="1"/>
            <a:r>
              <a:rPr lang="en-US" sz="4200" dirty="0" smtClean="0"/>
              <a:t>2 floating no attachment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99750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Thoracic </a:t>
            </a:r>
            <a:r>
              <a:rPr lang="en-US" sz="4800" dirty="0" smtClean="0"/>
              <a:t>Cage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Sternum 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800" i="1" dirty="0" smtClean="0">
                <a:solidFill>
                  <a:srgbClr val="2F2B20"/>
                </a:solidFill>
              </a:rPr>
              <a:t>Aka</a:t>
            </a:r>
            <a:r>
              <a:rPr lang="en-US" sz="4800" dirty="0" smtClean="0">
                <a:solidFill>
                  <a:srgbClr val="2F2B20"/>
                </a:solidFill>
              </a:rPr>
              <a:t> : breastbone </a:t>
            </a:r>
          </a:p>
          <a:p>
            <a:r>
              <a:rPr lang="en-US" sz="4800" dirty="0"/>
              <a:t>s</a:t>
            </a:r>
            <a:r>
              <a:rPr lang="en-US" sz="4800" dirty="0" smtClean="0"/>
              <a:t>tructure 3 parts: manubrium, body, xiphoid process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4800"/>
            <a:ext cx="381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4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Vertebral Column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26 bones:</a:t>
            </a:r>
          </a:p>
          <a:p>
            <a:pPr lvl="1"/>
            <a:r>
              <a:rPr lang="en-US" sz="4600" dirty="0"/>
              <a:t>24 single vertebra</a:t>
            </a:r>
          </a:p>
          <a:p>
            <a:pPr lvl="1"/>
            <a:r>
              <a:rPr lang="en-US" sz="4600" dirty="0"/>
              <a:t>the sacrum</a:t>
            </a:r>
          </a:p>
          <a:p>
            <a:pPr lvl="1"/>
            <a:r>
              <a:rPr lang="en-US" sz="4600" dirty="0"/>
              <a:t>the coccyx</a:t>
            </a:r>
          </a:p>
          <a:p>
            <a:r>
              <a:rPr lang="en-US" sz="4800" dirty="0" smtClean="0"/>
              <a:t>avg. length = 71 cm (28 “) </a:t>
            </a:r>
          </a:p>
          <a:p>
            <a:r>
              <a:rPr lang="en-US" sz="4800" dirty="0"/>
              <a:t>c</a:t>
            </a:r>
            <a:r>
              <a:rPr lang="en-US" sz="4800" dirty="0" smtClean="0"/>
              <a:t>urvature: 4 spinal curves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2784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7543800" cy="6019800"/>
          </a:xfrm>
        </p:spPr>
      </p:pic>
    </p:spTree>
    <p:extLst>
      <p:ext uri="{BB962C8B-B14F-4D97-AF65-F5344CB8AC3E}">
        <p14:creationId xmlns:p14="http://schemas.microsoft.com/office/powerpoint/2010/main" val="206076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70C0"/>
                </a:solidFill>
              </a:rPr>
              <a:t>Cervical</a:t>
            </a:r>
            <a:r>
              <a:rPr lang="en-US" sz="4800" dirty="0" smtClean="0"/>
              <a:t> (</a:t>
            </a:r>
            <a:r>
              <a:rPr lang="en-US" sz="4800" u="sng" dirty="0" smtClean="0"/>
              <a:t>7</a:t>
            </a:r>
            <a:r>
              <a:rPr lang="en-US" sz="4800" dirty="0" smtClean="0"/>
              <a:t>)</a:t>
            </a:r>
          </a:p>
          <a:p>
            <a:r>
              <a:rPr lang="en-US" sz="4800" dirty="0" smtClean="0"/>
              <a:t> “</a:t>
            </a:r>
            <a:r>
              <a:rPr lang="en-US" sz="4800" u="sng" dirty="0" smtClean="0"/>
              <a:t>neck</a:t>
            </a:r>
            <a:r>
              <a:rPr lang="en-US" sz="4800" dirty="0" smtClean="0"/>
              <a:t>”   </a:t>
            </a:r>
            <a:r>
              <a:rPr lang="en-US" sz="3200" dirty="0" smtClean="0"/>
              <a:t>labeled   </a:t>
            </a:r>
            <a:r>
              <a:rPr lang="en-US" sz="4800" u="sng" dirty="0" smtClean="0">
                <a:solidFill>
                  <a:srgbClr val="2F2B20"/>
                </a:solidFill>
              </a:rPr>
              <a:t>C1 – C7</a:t>
            </a:r>
          </a:p>
          <a:p>
            <a:r>
              <a:rPr lang="en-US" sz="4800" u="sng" dirty="0" smtClean="0">
                <a:solidFill>
                  <a:srgbClr val="0070C0"/>
                </a:solidFill>
              </a:rPr>
              <a:t>atlas</a:t>
            </a:r>
            <a:r>
              <a:rPr lang="en-US" sz="4800" dirty="0"/>
              <a:t> </a:t>
            </a:r>
            <a:r>
              <a:rPr lang="en-US" sz="4800" dirty="0" smtClean="0"/>
              <a:t>  (</a:t>
            </a:r>
            <a:r>
              <a:rPr lang="en-US" sz="4800" u="sng" dirty="0" smtClean="0"/>
              <a:t>C 1</a:t>
            </a:r>
            <a:r>
              <a:rPr lang="en-US" sz="4800" dirty="0" smtClean="0"/>
              <a:t>)</a:t>
            </a:r>
          </a:p>
          <a:p>
            <a:pPr lvl="1"/>
            <a:r>
              <a:rPr lang="en-US" sz="4600" dirty="0"/>
              <a:t>h</a:t>
            </a:r>
            <a:r>
              <a:rPr lang="en-US" sz="4600" dirty="0" smtClean="0"/>
              <a:t>olds up head</a:t>
            </a:r>
          </a:p>
          <a:p>
            <a:pPr lvl="1"/>
            <a:r>
              <a:rPr lang="en-US" sz="4600" dirty="0"/>
              <a:t>c</a:t>
            </a:r>
            <a:r>
              <a:rPr lang="en-US" sz="4600" dirty="0" smtClean="0"/>
              <a:t>an nod as in affirmative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35417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</p:spPr>
        <p:txBody>
          <a:bodyPr/>
          <a:lstStyle/>
          <a:p>
            <a:r>
              <a:rPr lang="en-US" sz="7200" dirty="0" smtClean="0"/>
              <a:t>Atlas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467600" cy="4495800"/>
          </a:xfrm>
        </p:spPr>
      </p:pic>
    </p:spTree>
    <p:extLst>
      <p:ext uri="{BB962C8B-B14F-4D97-AF65-F5344CB8AC3E}">
        <p14:creationId xmlns:p14="http://schemas.microsoft.com/office/powerpoint/2010/main" val="358788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  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u="sng" dirty="0">
                <a:solidFill>
                  <a:srgbClr val="0070C0"/>
                </a:solidFill>
              </a:rPr>
              <a:t>a</a:t>
            </a:r>
            <a:r>
              <a:rPr lang="en-US" sz="4800" u="sng" dirty="0" smtClean="0">
                <a:solidFill>
                  <a:srgbClr val="0070C0"/>
                </a:solidFill>
              </a:rPr>
              <a:t>xis</a:t>
            </a:r>
            <a:r>
              <a:rPr lang="en-US" sz="4800" dirty="0" smtClean="0"/>
              <a:t>   (</a:t>
            </a:r>
            <a:r>
              <a:rPr lang="en-US" sz="4800" u="sng" dirty="0" smtClean="0"/>
              <a:t>C 2</a:t>
            </a:r>
            <a:r>
              <a:rPr lang="en-US" sz="4800" dirty="0" smtClean="0"/>
              <a:t>) </a:t>
            </a:r>
          </a:p>
          <a:p>
            <a:r>
              <a:rPr lang="en-US" sz="4800" dirty="0"/>
              <a:t>p</a:t>
            </a:r>
            <a:r>
              <a:rPr lang="en-US" sz="4800" dirty="0" smtClean="0"/>
              <a:t>ermits rotation</a:t>
            </a:r>
          </a:p>
          <a:p>
            <a:r>
              <a:rPr lang="en-US" sz="4800" dirty="0"/>
              <a:t>s</a:t>
            </a:r>
            <a:r>
              <a:rPr lang="en-US" sz="4800" dirty="0" smtClean="0"/>
              <a:t>haking head “no”</a:t>
            </a:r>
          </a:p>
          <a:p>
            <a:r>
              <a:rPr lang="en-US" sz="4800" dirty="0" smtClean="0"/>
              <a:t>Curve is secondary: with balance of head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794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Axis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5867400" cy="4419600"/>
          </a:xfrm>
        </p:spPr>
      </p:pic>
    </p:spTree>
    <p:extLst>
      <p:ext uri="{BB962C8B-B14F-4D97-AF65-F5344CB8AC3E}">
        <p14:creationId xmlns:p14="http://schemas.microsoft.com/office/powerpoint/2010/main" val="224281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8768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Thoracic</a:t>
            </a:r>
            <a:r>
              <a:rPr lang="en-US" sz="4800" dirty="0" smtClean="0"/>
              <a:t>  (</a:t>
            </a:r>
            <a:r>
              <a:rPr lang="en-US" sz="4800" u="sng" dirty="0" smtClean="0"/>
              <a:t>12</a:t>
            </a:r>
            <a:r>
              <a:rPr lang="en-US" sz="4800" dirty="0" smtClean="0"/>
              <a:t>)</a:t>
            </a:r>
          </a:p>
          <a:p>
            <a:r>
              <a:rPr lang="en-US" sz="4800" dirty="0" smtClean="0"/>
              <a:t>“</a:t>
            </a:r>
            <a:r>
              <a:rPr lang="en-US" sz="4800" u="sng" dirty="0" smtClean="0"/>
              <a:t>chest</a:t>
            </a:r>
            <a:r>
              <a:rPr lang="en-US" sz="4800" dirty="0" smtClean="0"/>
              <a:t>”  </a:t>
            </a:r>
            <a:r>
              <a:rPr lang="en-US" sz="3200" dirty="0" smtClean="0"/>
              <a:t>labeled</a:t>
            </a:r>
            <a:r>
              <a:rPr lang="en-US" sz="4800" dirty="0" smtClean="0"/>
              <a:t> </a:t>
            </a:r>
            <a:r>
              <a:rPr lang="en-US" sz="4800" u="sng" dirty="0" smtClean="0"/>
              <a:t>T 1- T 12</a:t>
            </a:r>
            <a:r>
              <a:rPr lang="en-US" sz="4800" dirty="0" smtClean="0"/>
              <a:t> </a:t>
            </a:r>
          </a:p>
          <a:p>
            <a:r>
              <a:rPr lang="en-US" sz="4800" dirty="0"/>
              <a:t>g</a:t>
            </a:r>
            <a:r>
              <a:rPr lang="en-US" sz="4800" dirty="0" smtClean="0"/>
              <a:t>reater bone mass;       -</a:t>
            </a:r>
            <a:r>
              <a:rPr lang="en-US" sz="2800" dirty="0" smtClean="0"/>
              <a:t>shaped</a:t>
            </a:r>
          </a:p>
          <a:p>
            <a:r>
              <a:rPr lang="en-US" sz="4800" dirty="0" smtClean="0"/>
              <a:t>Curve is primary:  with organ enlargement</a:t>
            </a:r>
            <a:endParaRPr lang="en-US" sz="4800" dirty="0"/>
          </a:p>
        </p:txBody>
      </p:sp>
      <p:sp>
        <p:nvSpPr>
          <p:cNvPr id="4" name="Heart 3"/>
          <p:cNvSpPr/>
          <p:nvPr/>
        </p:nvSpPr>
        <p:spPr>
          <a:xfrm>
            <a:off x="5943600" y="3276600"/>
            <a:ext cx="609600" cy="6858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Lumbar</a:t>
            </a:r>
            <a:r>
              <a:rPr lang="en-US" sz="4800" dirty="0" smtClean="0"/>
              <a:t> (</a:t>
            </a:r>
            <a:r>
              <a:rPr lang="en-US" sz="4800" u="sng" dirty="0" smtClean="0"/>
              <a:t>5</a:t>
            </a:r>
            <a:r>
              <a:rPr lang="en-US" sz="4800" dirty="0" smtClean="0"/>
              <a:t>)</a:t>
            </a:r>
          </a:p>
          <a:p>
            <a:r>
              <a:rPr lang="en-US" sz="4800" dirty="0" smtClean="0"/>
              <a:t>“</a:t>
            </a:r>
            <a:r>
              <a:rPr lang="en-US" sz="4800" u="sng" dirty="0" smtClean="0"/>
              <a:t>lower back</a:t>
            </a:r>
            <a:r>
              <a:rPr lang="en-US" sz="4800" dirty="0" smtClean="0"/>
              <a:t>”  </a:t>
            </a:r>
            <a:r>
              <a:rPr lang="en-US" sz="3200" dirty="0" smtClean="0"/>
              <a:t>labeled </a:t>
            </a:r>
            <a:r>
              <a:rPr lang="en-US" sz="4800" dirty="0" smtClean="0"/>
              <a:t> </a:t>
            </a:r>
            <a:r>
              <a:rPr lang="en-US" sz="4800" u="sng" dirty="0" smtClean="0"/>
              <a:t>L 1 – L 5 </a:t>
            </a:r>
          </a:p>
          <a:p>
            <a:r>
              <a:rPr lang="en-US" sz="4800" dirty="0"/>
              <a:t>m</a:t>
            </a:r>
            <a:r>
              <a:rPr lang="en-US" sz="4800" dirty="0" smtClean="0"/>
              <a:t>ost massive; least mobile</a:t>
            </a:r>
          </a:p>
          <a:p>
            <a:r>
              <a:rPr lang="en-US" sz="4800" dirty="0"/>
              <a:t>s</a:t>
            </a:r>
            <a:r>
              <a:rPr lang="en-US" sz="4800" dirty="0" smtClean="0"/>
              <a:t>upports most body weight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269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Vertebral </a:t>
            </a:r>
            <a:r>
              <a:rPr lang="en-US" dirty="0" smtClean="0"/>
              <a:t>Regions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Sacrum</a:t>
            </a:r>
          </a:p>
          <a:p>
            <a:r>
              <a:rPr lang="en-US" sz="4800" dirty="0" smtClean="0"/>
              <a:t>5 fused;  fusion completed btw. </a:t>
            </a:r>
            <a:r>
              <a:rPr lang="en-US" sz="4800" dirty="0"/>
              <a:t>a</a:t>
            </a:r>
            <a:r>
              <a:rPr lang="en-US" sz="4800" dirty="0" smtClean="0"/>
              <a:t>ges 25-30</a:t>
            </a:r>
          </a:p>
          <a:p>
            <a:r>
              <a:rPr lang="en-US" sz="4800" dirty="0" smtClean="0"/>
              <a:t>Primary curve forming in late fetal development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30480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5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245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Axial Skeleton </vt:lpstr>
      <vt:lpstr>Vertebral Column</vt:lpstr>
      <vt:lpstr>Vertebral Regions</vt:lpstr>
      <vt:lpstr>Atlas</vt:lpstr>
      <vt:lpstr>Cervical   cont’</vt:lpstr>
      <vt:lpstr>Axis</vt:lpstr>
      <vt:lpstr>Vertebral Regions</vt:lpstr>
      <vt:lpstr>Vertebral Regions</vt:lpstr>
      <vt:lpstr>Vertebral Regions </vt:lpstr>
      <vt:lpstr>Vertebral Regions </vt:lpstr>
      <vt:lpstr>Vertebral Features</vt:lpstr>
      <vt:lpstr>Vertebral Features</vt:lpstr>
      <vt:lpstr>Vertebral Features</vt:lpstr>
      <vt:lpstr>Vertebral Features</vt:lpstr>
      <vt:lpstr>Vertebral Features</vt:lpstr>
      <vt:lpstr>Vertebral Features</vt:lpstr>
      <vt:lpstr>Thoracic Cage</vt:lpstr>
      <vt:lpstr>Thoracic Cage    </vt:lpstr>
      <vt:lpstr>Thoracic Cage    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melissaannredding</dc:creator>
  <cp:lastModifiedBy>Melissa Redding</cp:lastModifiedBy>
  <cp:revision>36</cp:revision>
  <dcterms:created xsi:type="dcterms:W3CDTF">2014-01-28T16:40:42Z</dcterms:created>
  <dcterms:modified xsi:type="dcterms:W3CDTF">2014-12-08T18:52:42Z</dcterms:modified>
</cp:coreProperties>
</file>