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D79F-4CC6-4343-9A22-4B00984003F6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5185-B903-42E8-9DFA-485FD174468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D79F-4CC6-4343-9A22-4B00984003F6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5185-B903-42E8-9DFA-485FD1744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D79F-4CC6-4343-9A22-4B00984003F6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5185-B903-42E8-9DFA-485FD1744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D79F-4CC6-4343-9A22-4B00984003F6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5185-B903-42E8-9DFA-485FD1744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D79F-4CC6-4343-9A22-4B00984003F6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5185-B903-42E8-9DFA-485FD174468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D79F-4CC6-4343-9A22-4B00984003F6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5185-B903-42E8-9DFA-485FD1744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D79F-4CC6-4343-9A22-4B00984003F6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5185-B903-42E8-9DFA-485FD174468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D79F-4CC6-4343-9A22-4B00984003F6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5185-B903-42E8-9DFA-485FD1744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D79F-4CC6-4343-9A22-4B00984003F6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5185-B903-42E8-9DFA-485FD1744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D79F-4CC6-4343-9A22-4B00984003F6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5185-B903-42E8-9DFA-485FD17446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D79F-4CC6-4343-9A22-4B00984003F6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5185-B903-42E8-9DFA-485FD1744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9D5D79F-4CC6-4343-9A22-4B00984003F6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0165185-B903-42E8-9DFA-485FD17446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Broadway" panose="04040905080B02020502" pitchFamily="82" charset="0"/>
              </a:rPr>
              <a:t>Temperature</a:t>
            </a:r>
            <a:endParaRPr lang="en-US" sz="4000" dirty="0">
              <a:latin typeface="Broadway" panose="04040905080B020205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redding\AppData\Local\Microsoft\Windows\Temporary Internet Files\Content.IE5\FJLGEO9X\MC900305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33800"/>
            <a:ext cx="2286000" cy="181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15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 Regulation </a:t>
            </a:r>
            <a:r>
              <a:rPr lang="en-US" dirty="0" err="1"/>
              <a:t>cont</a:t>
            </a:r>
            <a:r>
              <a:rPr lang="en-US" dirty="0"/>
              <a:t>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93A299"/>
              </a:buClr>
            </a:pPr>
            <a:r>
              <a:rPr lang="en-US" sz="3600" dirty="0">
                <a:solidFill>
                  <a:srgbClr val="292934"/>
                </a:solidFill>
              </a:rPr>
              <a:t>f) Conditions:    </a:t>
            </a:r>
          </a:p>
          <a:p>
            <a:pPr lvl="0">
              <a:buClr>
                <a:srgbClr val="93A299"/>
              </a:buClr>
            </a:pPr>
            <a:r>
              <a:rPr lang="en-US" sz="3600" dirty="0">
                <a:solidFill>
                  <a:srgbClr val="292934"/>
                </a:solidFill>
              </a:rPr>
              <a:t>  1) </a:t>
            </a:r>
            <a:r>
              <a:rPr lang="en-US" sz="3600" b="1" dirty="0" smtClean="0">
                <a:solidFill>
                  <a:srgbClr val="00B0F0"/>
                </a:solidFill>
              </a:rPr>
              <a:t>hyperthermia       </a:t>
            </a:r>
            <a:endParaRPr lang="en-US" sz="3600" b="1" dirty="0">
              <a:solidFill>
                <a:srgbClr val="00B0F0"/>
              </a:solidFill>
            </a:endParaRPr>
          </a:p>
          <a:p>
            <a:pPr lvl="2">
              <a:buClr>
                <a:srgbClr val="93A299"/>
              </a:buClr>
            </a:pPr>
            <a:r>
              <a:rPr lang="en-US" sz="3600" dirty="0" smtClean="0">
                <a:solidFill>
                  <a:srgbClr val="292934"/>
                </a:solidFill>
              </a:rPr>
              <a:t>a) temp exceeds 106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>
                <a:solidFill>
                  <a:srgbClr val="00B0F0"/>
                </a:solidFill>
              </a:rPr>
              <a:t>°</a:t>
            </a:r>
            <a:r>
              <a:rPr lang="en-US" sz="3600" dirty="0">
                <a:solidFill>
                  <a:srgbClr val="292934"/>
                </a:solidFill>
              </a:rPr>
              <a:t>  F</a:t>
            </a:r>
          </a:p>
          <a:p>
            <a:pPr lvl="2">
              <a:buClr>
                <a:srgbClr val="93A299"/>
              </a:buClr>
            </a:pPr>
            <a:r>
              <a:rPr lang="en-US" sz="3600" dirty="0">
                <a:solidFill>
                  <a:srgbClr val="292934"/>
                </a:solidFill>
              </a:rPr>
              <a:t>b) </a:t>
            </a:r>
            <a:r>
              <a:rPr lang="en-US" sz="3600" b="1" dirty="0" smtClean="0">
                <a:solidFill>
                  <a:srgbClr val="00B0F0"/>
                </a:solidFill>
              </a:rPr>
              <a:t>increased </a:t>
            </a:r>
            <a:r>
              <a:rPr lang="en-US" sz="3600" dirty="0" smtClean="0">
                <a:solidFill>
                  <a:srgbClr val="292934"/>
                </a:solidFill>
              </a:rPr>
              <a:t>vital </a:t>
            </a:r>
            <a:r>
              <a:rPr lang="en-US" sz="3600" dirty="0">
                <a:solidFill>
                  <a:srgbClr val="292934"/>
                </a:solidFill>
              </a:rPr>
              <a:t>signs, </a:t>
            </a:r>
            <a:r>
              <a:rPr lang="en-US" sz="3600" dirty="0" smtClean="0">
                <a:solidFill>
                  <a:srgbClr val="292934"/>
                </a:solidFill>
              </a:rPr>
              <a:t>sweating </a:t>
            </a:r>
          </a:p>
          <a:p>
            <a:pPr lvl="2">
              <a:buClr>
                <a:srgbClr val="93A299"/>
              </a:buClr>
            </a:pPr>
            <a:r>
              <a:rPr lang="en-US" sz="3600" dirty="0" smtClean="0">
                <a:solidFill>
                  <a:srgbClr val="292934"/>
                </a:solidFill>
              </a:rPr>
              <a:t>c) Physiology:  </a:t>
            </a:r>
            <a:r>
              <a:rPr lang="en-US" sz="3600" b="1" dirty="0" smtClean="0">
                <a:solidFill>
                  <a:srgbClr val="00B0F0"/>
                </a:solidFill>
              </a:rPr>
              <a:t>depression</a:t>
            </a:r>
            <a:r>
              <a:rPr lang="en-US" sz="3600" dirty="0" smtClean="0">
                <a:solidFill>
                  <a:srgbClr val="292934"/>
                </a:solidFill>
              </a:rPr>
              <a:t> of hypothalamus begins a </a:t>
            </a:r>
            <a:r>
              <a:rPr lang="en-US" sz="3600" dirty="0" smtClean="0">
                <a:solidFill>
                  <a:srgbClr val="FF0000"/>
                </a:solidFill>
              </a:rPr>
              <a:t>positive feedback cycle </a:t>
            </a:r>
            <a:r>
              <a:rPr lang="en-US" sz="3600" dirty="0" smtClean="0">
                <a:solidFill>
                  <a:srgbClr val="292934"/>
                </a:solidFill>
              </a:rPr>
              <a:t>in which body temp. </a:t>
            </a:r>
            <a:r>
              <a:rPr lang="en-US" sz="3600" dirty="0" smtClean="0">
                <a:solidFill>
                  <a:srgbClr val="0070C0"/>
                </a:solidFill>
              </a:rPr>
              <a:t>soars</a:t>
            </a:r>
            <a:r>
              <a:rPr lang="en-US" sz="3600" dirty="0" smtClean="0">
                <a:solidFill>
                  <a:srgbClr val="292934"/>
                </a:solidFill>
              </a:rPr>
              <a:t>, metabolic rate </a:t>
            </a:r>
            <a:r>
              <a:rPr lang="en-US" sz="3600" dirty="0" smtClean="0">
                <a:solidFill>
                  <a:srgbClr val="0070C0"/>
                </a:solidFill>
              </a:rPr>
              <a:t>increases</a:t>
            </a:r>
            <a:r>
              <a:rPr lang="en-US" sz="3600" dirty="0" smtClean="0"/>
              <a:t>,</a:t>
            </a:r>
            <a:r>
              <a:rPr lang="en-US" sz="3600" dirty="0" smtClean="0">
                <a:solidFill>
                  <a:srgbClr val="292934"/>
                </a:solidFill>
              </a:rPr>
              <a:t> heat production </a:t>
            </a:r>
            <a:r>
              <a:rPr lang="en-US" sz="3600" dirty="0" smtClean="0">
                <a:solidFill>
                  <a:srgbClr val="0070C0"/>
                </a:solidFill>
              </a:rPr>
              <a:t>increases</a:t>
            </a:r>
            <a:r>
              <a:rPr lang="en-US" sz="3600" dirty="0" smtClean="0">
                <a:solidFill>
                  <a:srgbClr val="292934"/>
                </a:solidFill>
              </a:rPr>
              <a:t>, temp continues </a:t>
            </a:r>
            <a:r>
              <a:rPr lang="en-US" sz="3600" dirty="0" smtClean="0">
                <a:solidFill>
                  <a:srgbClr val="0070C0"/>
                </a:solidFill>
              </a:rPr>
              <a:t>rising</a:t>
            </a:r>
          </a:p>
          <a:p>
            <a:pPr lvl="2">
              <a:buClr>
                <a:srgbClr val="93A299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362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 Regulation </a:t>
            </a:r>
            <a:r>
              <a:rPr lang="en-US" dirty="0" err="1"/>
              <a:t>cont</a:t>
            </a:r>
            <a:r>
              <a:rPr lang="en-US" dirty="0"/>
              <a:t>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2)  </a:t>
            </a:r>
            <a:r>
              <a:rPr lang="en-US" sz="3600" b="1" dirty="0" smtClean="0">
                <a:solidFill>
                  <a:srgbClr val="00B0F0"/>
                </a:solidFill>
              </a:rPr>
              <a:t>heat stroke</a:t>
            </a:r>
            <a:r>
              <a:rPr lang="en-US" sz="3600" dirty="0" smtClean="0"/>
              <a:t>:  cool water immersion and fluid intake required</a:t>
            </a:r>
          </a:p>
          <a:p>
            <a:r>
              <a:rPr lang="en-US" sz="3600" dirty="0" smtClean="0"/>
              <a:t>3)  heat </a:t>
            </a:r>
            <a:r>
              <a:rPr lang="en-US" sz="3600" b="1" dirty="0" smtClean="0">
                <a:solidFill>
                  <a:srgbClr val="00B0F0"/>
                </a:solidFill>
              </a:rPr>
              <a:t>exhaustion</a:t>
            </a:r>
            <a:r>
              <a:rPr lang="en-US" sz="3600" dirty="0" smtClean="0"/>
              <a:t>:  collapse during vigorous activity from excessive fluid loss (</a:t>
            </a:r>
            <a:r>
              <a:rPr lang="en-US" sz="3600" dirty="0" smtClean="0">
                <a:solidFill>
                  <a:srgbClr val="00B0F0"/>
                </a:solidFill>
              </a:rPr>
              <a:t>dehydration</a:t>
            </a:r>
            <a:r>
              <a:rPr lang="en-US" sz="3600" dirty="0" smtClean="0"/>
              <a:t>), low </a:t>
            </a:r>
            <a:r>
              <a:rPr lang="en-US" sz="3600" b="1" dirty="0" smtClean="0">
                <a:solidFill>
                  <a:srgbClr val="00B0F0"/>
                </a:solidFill>
              </a:rPr>
              <a:t>BP</a:t>
            </a:r>
            <a:r>
              <a:rPr lang="en-US" sz="3600" dirty="0" smtClean="0"/>
              <a:t>, rapid </a:t>
            </a:r>
            <a:r>
              <a:rPr lang="en-US" sz="3600" b="1" dirty="0" smtClean="0">
                <a:solidFill>
                  <a:srgbClr val="00B0F0"/>
                </a:solidFill>
              </a:rPr>
              <a:t>heartbeat</a:t>
            </a:r>
            <a:r>
              <a:rPr lang="en-US" sz="3600" dirty="0" smtClean="0"/>
              <a:t>, cool and clammy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NOTE</a:t>
            </a:r>
            <a:r>
              <a:rPr lang="en-US" sz="3600" dirty="0" smtClean="0"/>
              <a:t>:  </a:t>
            </a:r>
            <a:r>
              <a:rPr lang="en-US" sz="3600" i="1" dirty="0" smtClean="0"/>
              <a:t>high humidity hinders evaporation process- athletes beware!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865912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533C"/>
                </a:solidFill>
              </a:rPr>
              <a:t>D.  Regulation </a:t>
            </a:r>
            <a:r>
              <a:rPr lang="en-US" dirty="0" err="1">
                <a:solidFill>
                  <a:srgbClr val="D2533C"/>
                </a:solidFill>
              </a:rPr>
              <a:t>cont</a:t>
            </a:r>
            <a:r>
              <a:rPr lang="en-US" dirty="0">
                <a:solidFill>
                  <a:srgbClr val="D2533C"/>
                </a:solidFill>
              </a:rPr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8.  Fever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a.  An increase in core body temperature of one to several degrees 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</p:txBody>
      </p:sp>
      <p:pic>
        <p:nvPicPr>
          <p:cNvPr id="2050" name="Picture 2" descr="C:\Users\mredding\AppData\Local\Microsoft\Windows\Temporary Internet Files\Content.IE5\JC95SRN1\MM900283668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05200"/>
            <a:ext cx="464820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78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533C"/>
                </a:solidFill>
              </a:rPr>
              <a:t>D.  Regulation </a:t>
            </a:r>
            <a:r>
              <a:rPr lang="en-US" dirty="0" err="1">
                <a:solidFill>
                  <a:srgbClr val="D2533C"/>
                </a:solidFill>
              </a:rPr>
              <a:t>cont</a:t>
            </a:r>
            <a:r>
              <a:rPr lang="en-US" dirty="0">
                <a:solidFill>
                  <a:srgbClr val="D2533C"/>
                </a:solidFill>
              </a:rPr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b. Causes: 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</a:rPr>
              <a:t>1) infectious agents enter body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</a:rPr>
              <a:t>2) cancer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</a:rPr>
              <a:t>3) allergic reaction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</a:rPr>
              <a:t>4) CNS injury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979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533C"/>
                </a:solidFill>
              </a:rPr>
              <a:t>D.  Regulation </a:t>
            </a:r>
            <a:r>
              <a:rPr lang="en-US" dirty="0" err="1">
                <a:solidFill>
                  <a:srgbClr val="D2533C"/>
                </a:solidFill>
              </a:rPr>
              <a:t>cont</a:t>
            </a:r>
            <a:r>
              <a:rPr lang="en-US" dirty="0">
                <a:solidFill>
                  <a:srgbClr val="D2533C"/>
                </a:solidFill>
              </a:rPr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c. </a:t>
            </a:r>
            <a:r>
              <a:rPr lang="en-US" sz="3200" dirty="0" smtClean="0"/>
              <a:t>Injured tissue and WBC’s release </a:t>
            </a:r>
            <a:r>
              <a:rPr lang="en-US" sz="3200" b="1" dirty="0" err="1" smtClean="0">
                <a:solidFill>
                  <a:srgbClr val="EF7011"/>
                </a:solidFill>
              </a:rPr>
              <a:t>pyrogens</a:t>
            </a:r>
            <a:r>
              <a:rPr lang="en-US" sz="3200" dirty="0" smtClean="0"/>
              <a:t> = “</a:t>
            </a:r>
            <a:r>
              <a:rPr lang="en-US" sz="3200" i="1" dirty="0" err="1" smtClean="0">
                <a:solidFill>
                  <a:srgbClr val="EF7011"/>
                </a:solidFill>
              </a:rPr>
              <a:t>firemaker</a:t>
            </a:r>
            <a:r>
              <a:rPr lang="en-US" sz="3200" dirty="0" smtClean="0"/>
              <a:t>”</a:t>
            </a:r>
          </a:p>
          <a:p>
            <a:r>
              <a:rPr lang="en-US" sz="3200" dirty="0" smtClean="0"/>
              <a:t>d. Blood carries </a:t>
            </a:r>
            <a:r>
              <a:rPr lang="en-US" sz="3200" i="1" dirty="0" err="1" smtClean="0">
                <a:solidFill>
                  <a:srgbClr val="EF7011"/>
                </a:solidFill>
              </a:rPr>
              <a:t>pyrogens</a:t>
            </a:r>
            <a:r>
              <a:rPr lang="en-US" sz="3200" dirty="0" smtClean="0"/>
              <a:t> to hypothalamus raising the set point controlling temp. which promotes </a:t>
            </a:r>
            <a:r>
              <a:rPr lang="en-US" sz="3200" b="1" dirty="0" smtClean="0">
                <a:solidFill>
                  <a:srgbClr val="00B0F0"/>
                </a:solidFill>
              </a:rPr>
              <a:t>initiation of heat mechanisms </a:t>
            </a:r>
            <a:r>
              <a:rPr lang="en-US" sz="3200" dirty="0" smtClean="0"/>
              <a:t>(vasoconstriction/shivering </a:t>
            </a:r>
            <a:r>
              <a:rPr lang="en-US" sz="3200" i="1" dirty="0" smtClean="0"/>
              <a:t>aka</a:t>
            </a:r>
            <a:r>
              <a:rPr lang="en-US" sz="3200" dirty="0" smtClean="0"/>
              <a:t>: chills) </a:t>
            </a:r>
          </a:p>
          <a:p>
            <a:pPr marL="0" indent="0">
              <a:buNone/>
            </a:pPr>
            <a:r>
              <a:rPr lang="en-US" sz="3200" dirty="0" smtClean="0"/>
              <a:t>   New set point is maintained until body </a:t>
            </a:r>
          </a:p>
          <a:p>
            <a:pPr marL="0" indent="0">
              <a:buNone/>
            </a:pPr>
            <a:r>
              <a:rPr lang="en-US" sz="3200" dirty="0" smtClean="0"/>
              <a:t>   defenses/antibiotics reverse set point </a:t>
            </a:r>
          </a:p>
          <a:p>
            <a:pPr marL="0" indent="0">
              <a:buNone/>
            </a:pPr>
            <a:r>
              <a:rPr lang="en-US" sz="3200" dirty="0" smtClean="0"/>
              <a:t>   resulting in sweat, flushed skin, feeling </a:t>
            </a:r>
          </a:p>
          <a:p>
            <a:pPr marL="0" indent="0">
              <a:buNone/>
            </a:pPr>
            <a:r>
              <a:rPr lang="en-US" sz="3200" dirty="0" smtClean="0"/>
              <a:t>   warm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6292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533C"/>
                </a:solidFill>
              </a:rPr>
              <a:t>D.  Regulation </a:t>
            </a:r>
            <a:r>
              <a:rPr lang="en-US" dirty="0" err="1">
                <a:solidFill>
                  <a:srgbClr val="D2533C"/>
                </a:solidFill>
              </a:rPr>
              <a:t>cont</a:t>
            </a:r>
            <a:r>
              <a:rPr lang="en-US" dirty="0">
                <a:solidFill>
                  <a:srgbClr val="D2533C"/>
                </a:solidFill>
              </a:rPr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e) Increase in body temp. can help immune system kill pathogen </a:t>
            </a:r>
            <a:r>
              <a:rPr lang="en-US" sz="3600" dirty="0" smtClean="0">
                <a:sym typeface="Wingdings" panose="05000000000000000000" pitchFamily="2" charset="2"/>
              </a:rPr>
              <a:t> high temp. causes </a:t>
            </a:r>
            <a:r>
              <a:rPr lang="en-US" sz="36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liver / spleen </a:t>
            </a:r>
            <a:r>
              <a:rPr lang="en-US" sz="3600" dirty="0" smtClean="0">
                <a:sym typeface="Wingdings" panose="05000000000000000000" pitchFamily="2" charset="2"/>
              </a:rPr>
              <a:t>to sequester </a:t>
            </a:r>
            <a:r>
              <a:rPr lang="en-US" sz="36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iron</a:t>
            </a:r>
            <a:r>
              <a:rPr lang="en-US" sz="3600" dirty="0" smtClean="0">
                <a:sym typeface="Wingdings" panose="05000000000000000000" pitchFamily="2" charset="2"/>
              </a:rPr>
              <a:t>, reducing the level in the blood.  Bacteria / Fungi require more iron as temp. increases, </a:t>
            </a:r>
            <a:r>
              <a:rPr lang="en-US" sz="36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growth and reproduction slows/ceases.  </a:t>
            </a:r>
            <a:r>
              <a:rPr lang="en-US" sz="3600" dirty="0" smtClean="0">
                <a:sym typeface="Wingdings" panose="05000000000000000000" pitchFamily="2" charset="2"/>
              </a:rPr>
              <a:t>Hence a low-grade fever over short-term may be desired!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1648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2533C"/>
                </a:solidFill>
              </a:rPr>
              <a:t>D.  Regulation </a:t>
            </a:r>
            <a:r>
              <a:rPr lang="en-US" dirty="0" err="1">
                <a:solidFill>
                  <a:srgbClr val="D2533C"/>
                </a:solidFill>
              </a:rPr>
              <a:t>cont</a:t>
            </a:r>
            <a:r>
              <a:rPr lang="en-US" dirty="0">
                <a:solidFill>
                  <a:srgbClr val="D2533C"/>
                </a:solidFill>
              </a:rPr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f. Increased temperature for extended periods can denature proteins and cause permanent brain damage.   </a:t>
            </a:r>
          </a:p>
          <a:p>
            <a:endParaRPr lang="en-US" sz="360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228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 Regulation of Body Temperature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1.  </a:t>
            </a:r>
            <a:r>
              <a:rPr lang="en-US" sz="3600" b="1" dirty="0" smtClean="0">
                <a:solidFill>
                  <a:srgbClr val="FF0000"/>
                </a:solidFill>
              </a:rPr>
              <a:t>VITAL </a:t>
            </a:r>
            <a:r>
              <a:rPr lang="en-US" sz="3600" dirty="0" smtClean="0"/>
              <a:t>FUNCTION!!!!  Heat loss must be balanced by heat production.  </a:t>
            </a:r>
          </a:p>
          <a:p>
            <a:r>
              <a:rPr lang="en-US" sz="3600" dirty="0" smtClean="0"/>
              <a:t>2.  </a:t>
            </a:r>
            <a:r>
              <a:rPr lang="en-US" sz="3600" i="1" dirty="0" smtClean="0">
                <a:solidFill>
                  <a:srgbClr val="00B050"/>
                </a:solidFill>
              </a:rPr>
              <a:t>Normal</a:t>
            </a:r>
            <a:r>
              <a:rPr lang="en-US" sz="3600" dirty="0" smtClean="0"/>
              <a:t> body temp:          </a:t>
            </a:r>
            <a:r>
              <a:rPr lang="en-US" sz="1800" dirty="0" smtClean="0"/>
              <a:t>set point……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</a:t>
            </a:r>
            <a:r>
              <a:rPr lang="en-US" sz="3600" dirty="0" smtClean="0">
                <a:solidFill>
                  <a:srgbClr val="00B050"/>
                </a:solidFill>
              </a:rPr>
              <a:t>98.6  (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>
                <a:solidFill>
                  <a:srgbClr val="00B0F0"/>
                </a:solidFill>
              </a:rPr>
              <a:t>°</a:t>
            </a:r>
            <a:r>
              <a:rPr lang="en-US" sz="3600" dirty="0" smtClean="0">
                <a:solidFill>
                  <a:srgbClr val="00B050"/>
                </a:solidFill>
              </a:rPr>
              <a:t> Fahrenheit) 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>
                <a:solidFill>
                  <a:srgbClr val="00B050"/>
                </a:solidFill>
              </a:rPr>
              <a:t>37.0  (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>
                <a:solidFill>
                  <a:srgbClr val="00B0F0"/>
                </a:solidFill>
              </a:rPr>
              <a:t>° </a:t>
            </a:r>
            <a:r>
              <a:rPr lang="en-US" sz="3600" dirty="0" smtClean="0">
                <a:solidFill>
                  <a:srgbClr val="00B050"/>
                </a:solidFill>
              </a:rPr>
              <a:t>Celsius) </a:t>
            </a:r>
          </a:p>
          <a:p>
            <a:pPr marL="0" indent="0">
              <a:buNone/>
            </a:pPr>
            <a:r>
              <a:rPr lang="en-US" sz="3600" dirty="0" smtClean="0"/>
              <a:t>3.  Heat is a product of cellular metabolism and heat affects the </a:t>
            </a:r>
            <a:r>
              <a:rPr lang="en-US" sz="3600" dirty="0" smtClean="0">
                <a:solidFill>
                  <a:srgbClr val="00B0F0"/>
                </a:solidFill>
              </a:rPr>
              <a:t>rates of metabolic reactions. </a:t>
            </a:r>
            <a:endParaRPr lang="en-US" sz="3600" dirty="0">
              <a:solidFill>
                <a:srgbClr val="00B0F0"/>
              </a:solidFill>
            </a:endParaRPr>
          </a:p>
        </p:txBody>
      </p:sp>
      <p:cxnSp>
        <p:nvCxnSpPr>
          <p:cNvPr id="5" name="Curved Connector 4"/>
          <p:cNvCxnSpPr/>
          <p:nvPr/>
        </p:nvCxnSpPr>
        <p:spPr>
          <a:xfrm>
            <a:off x="5486400" y="2819400"/>
            <a:ext cx="914400" cy="152400"/>
          </a:xfrm>
          <a:prstGeom prst="curved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14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 Regulation </a:t>
            </a:r>
            <a:r>
              <a:rPr lang="en-US" dirty="0" err="1" smtClean="0"/>
              <a:t>cont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4.  Major heat producers: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b="1" dirty="0" smtClean="0">
                <a:solidFill>
                  <a:srgbClr val="00B0F0"/>
                </a:solidFill>
              </a:rPr>
              <a:t>skeletal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B0F0"/>
                </a:solidFill>
              </a:rPr>
              <a:t>cardiac</a:t>
            </a:r>
            <a:r>
              <a:rPr lang="en-US" sz="3600" dirty="0" smtClean="0"/>
              <a:t> muscle cells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and certain </a:t>
            </a:r>
            <a:r>
              <a:rPr lang="en-US" sz="3600" dirty="0" smtClean="0">
                <a:solidFill>
                  <a:srgbClr val="00B0F0"/>
                </a:solidFill>
              </a:rPr>
              <a:t>glands</a:t>
            </a:r>
            <a:r>
              <a:rPr lang="en-US" sz="3600" dirty="0" smtClean="0">
                <a:solidFill>
                  <a:srgbClr val="00B0F0"/>
                </a:solidFill>
                <a:sym typeface="Wingdings" panose="05000000000000000000" pitchFamily="2" charset="2"/>
              </a:rPr>
              <a:t></a:t>
            </a:r>
            <a:r>
              <a:rPr lang="en-US" sz="3600" dirty="0" smtClean="0">
                <a:solidFill>
                  <a:srgbClr val="00B0F0"/>
                </a:solidFill>
              </a:rPr>
              <a:t> liver</a:t>
            </a:r>
          </a:p>
          <a:p>
            <a:r>
              <a:rPr lang="en-US" sz="3600" dirty="0" smtClean="0"/>
              <a:t>5.  Physiologic adjustments controlled by “</a:t>
            </a:r>
            <a:r>
              <a:rPr lang="en-US" sz="3600" b="1" dirty="0" smtClean="0">
                <a:solidFill>
                  <a:srgbClr val="00B0F0"/>
                </a:solidFill>
              </a:rPr>
              <a:t>thermostat</a:t>
            </a:r>
            <a:r>
              <a:rPr lang="en-US" sz="3600" dirty="0" smtClean="0"/>
              <a:t>” in </a:t>
            </a:r>
            <a:r>
              <a:rPr lang="en-US" sz="3600" b="1" dirty="0" smtClean="0">
                <a:solidFill>
                  <a:srgbClr val="00B0F0"/>
                </a:solidFill>
              </a:rPr>
              <a:t>hypothalamus</a:t>
            </a:r>
            <a:r>
              <a:rPr lang="en-US" sz="3600" dirty="0" smtClean="0"/>
              <a:t> through autonomic nervous system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56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 Regulation </a:t>
            </a:r>
            <a:r>
              <a:rPr lang="en-US" dirty="0" err="1"/>
              <a:t>cont</a:t>
            </a:r>
            <a:r>
              <a:rPr lang="en-US" dirty="0" smtClean="0"/>
              <a:t>’ 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4964" y="1664482"/>
            <a:ext cx="8229600" cy="4876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Excessive heat loss </a:t>
            </a:r>
            <a:r>
              <a:rPr lang="en-US" sz="3600" dirty="0" smtClean="0"/>
              <a:t>in body:  (requires heat production activity)</a:t>
            </a:r>
          </a:p>
          <a:p>
            <a:r>
              <a:rPr lang="en-US" sz="3600" dirty="0" smtClean="0"/>
              <a:t>a) Skin </a:t>
            </a:r>
            <a:r>
              <a:rPr lang="en-US" sz="3600" b="1" i="1" dirty="0" smtClean="0">
                <a:solidFill>
                  <a:srgbClr val="00B0F0"/>
                </a:solidFill>
              </a:rPr>
              <a:t>cold</a:t>
            </a:r>
            <a:r>
              <a:rPr lang="en-US" sz="3600" dirty="0" smtClean="0"/>
              <a:t> receptors stimulated and blood flow </a:t>
            </a:r>
            <a:r>
              <a:rPr lang="en-US" sz="3600" b="1" dirty="0" smtClean="0">
                <a:solidFill>
                  <a:srgbClr val="00B0F0"/>
                </a:solidFill>
              </a:rPr>
              <a:t>slowed</a:t>
            </a:r>
            <a:r>
              <a:rPr lang="en-US" sz="3600" dirty="0" smtClean="0"/>
              <a:t> by nerve impulses</a:t>
            </a:r>
          </a:p>
          <a:p>
            <a:r>
              <a:rPr lang="en-US" sz="3600" dirty="0" smtClean="0"/>
              <a:t>b)  </a:t>
            </a:r>
            <a:r>
              <a:rPr lang="en-US" sz="3600" b="1" dirty="0">
                <a:solidFill>
                  <a:srgbClr val="00B0F0"/>
                </a:solidFill>
              </a:rPr>
              <a:t>V</a:t>
            </a:r>
            <a:r>
              <a:rPr lang="en-US" sz="3600" b="1" dirty="0" smtClean="0">
                <a:solidFill>
                  <a:srgbClr val="00B0F0"/>
                </a:solidFill>
              </a:rPr>
              <a:t>asoconstriction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B0F0"/>
                </a:solidFill>
              </a:rPr>
              <a:t>increased </a:t>
            </a:r>
            <a:r>
              <a:rPr lang="en-US" sz="3600" dirty="0" smtClean="0"/>
              <a:t>metabolic activity occur</a:t>
            </a:r>
          </a:p>
          <a:p>
            <a:r>
              <a:rPr lang="en-US" sz="3600" dirty="0" smtClean="0"/>
              <a:t>c) Body hair muscles </a:t>
            </a:r>
            <a:r>
              <a:rPr lang="en-US" sz="3600" b="1" dirty="0" smtClean="0">
                <a:solidFill>
                  <a:srgbClr val="00B0F0"/>
                </a:solidFill>
              </a:rPr>
              <a:t>contract</a:t>
            </a:r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85800"/>
            <a:ext cx="1600200" cy="180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 Regulation </a:t>
            </a:r>
            <a:r>
              <a:rPr lang="en-US" dirty="0" err="1"/>
              <a:t>cont</a:t>
            </a:r>
            <a:r>
              <a:rPr lang="en-US" dirty="0"/>
              <a:t>’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d) Nervous system may stimulate skeletal muscle fibers to contract slightly; involuntary and rhythmically with greater force </a:t>
            </a:r>
            <a:r>
              <a:rPr lang="en-US" sz="3600" dirty="0" smtClean="0">
                <a:sym typeface="Wingdings" panose="05000000000000000000" pitchFamily="2" charset="2"/>
              </a:rPr>
              <a:t> </a:t>
            </a:r>
            <a:r>
              <a:rPr lang="en-US" sz="36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shivering–</a:t>
            </a:r>
            <a:r>
              <a:rPr lang="en-US" sz="3600" dirty="0" smtClean="0">
                <a:sym typeface="Wingdings" panose="05000000000000000000" pitchFamily="2" charset="2"/>
              </a:rPr>
              <a:t> generating more heat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e) Behavioral responses: curling up (</a:t>
            </a:r>
            <a:r>
              <a:rPr lang="en-US" sz="36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decreases surface area</a:t>
            </a:r>
            <a:r>
              <a:rPr lang="en-US" sz="3600" dirty="0" smtClean="0">
                <a:sym typeface="Wingdings" panose="05000000000000000000" pitchFamily="2" charset="2"/>
              </a:rPr>
              <a:t>) huddling or cuddling, rubbing hands together, warm clothing….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790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 Regulation </a:t>
            </a:r>
            <a:r>
              <a:rPr lang="en-US" dirty="0" err="1"/>
              <a:t>cont</a:t>
            </a:r>
            <a:r>
              <a:rPr lang="en-US" dirty="0"/>
              <a:t>’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f) Conditions: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1) </a:t>
            </a:r>
            <a:r>
              <a:rPr lang="en-US" sz="3600" b="1" dirty="0" smtClean="0">
                <a:solidFill>
                  <a:srgbClr val="00B0F0"/>
                </a:solidFill>
              </a:rPr>
              <a:t>hypothermia</a:t>
            </a:r>
          </a:p>
          <a:p>
            <a:pPr lvl="2"/>
            <a:r>
              <a:rPr lang="en-US" sz="3000" dirty="0" smtClean="0"/>
              <a:t>a) </a:t>
            </a:r>
            <a:r>
              <a:rPr lang="en-US" sz="3600" dirty="0" smtClean="0"/>
              <a:t>temp below 95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°</a:t>
            </a:r>
            <a:r>
              <a:rPr lang="en-US" sz="3600" dirty="0" smtClean="0"/>
              <a:t>  F</a:t>
            </a:r>
          </a:p>
          <a:p>
            <a:pPr lvl="2"/>
            <a:r>
              <a:rPr lang="en-US" sz="3600" dirty="0" smtClean="0"/>
              <a:t>b) decreased vital signs, shivering, coldness, mental confusion, lethargy, loss of consciousness (87.8</a:t>
            </a:r>
            <a:r>
              <a:rPr lang="en-US" sz="3600" b="1" dirty="0">
                <a:solidFill>
                  <a:srgbClr val="00B0F0"/>
                </a:solidFill>
              </a:rPr>
              <a:t> °</a:t>
            </a:r>
            <a:r>
              <a:rPr lang="en-US" sz="3600" dirty="0" smtClean="0"/>
              <a:t> F) / reflexes body shuts down </a:t>
            </a:r>
            <a:r>
              <a:rPr lang="en-US" sz="3600" dirty="0" smtClean="0">
                <a:sym typeface="Wingdings" panose="05000000000000000000" pitchFamily="2" charset="2"/>
              </a:rPr>
              <a:t> coma, death</a:t>
            </a:r>
            <a:endParaRPr lang="en-US" sz="3600" dirty="0"/>
          </a:p>
        </p:txBody>
      </p:sp>
      <p:pic>
        <p:nvPicPr>
          <p:cNvPr id="1026" name="Picture 2" descr="C:\Users\mredding\AppData\Local\Microsoft\Windows\Temporary Internet Files\Content.IE5\VD6FW0RE\MC9000533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143000"/>
            <a:ext cx="2133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420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 Regulation </a:t>
            </a:r>
            <a:r>
              <a:rPr lang="en-US" dirty="0" err="1"/>
              <a:t>cont</a:t>
            </a:r>
            <a:r>
              <a:rPr lang="en-US" dirty="0"/>
              <a:t>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f) Conditions: </a:t>
            </a:r>
          </a:p>
          <a:p>
            <a:pPr lvl="1"/>
            <a:r>
              <a:rPr lang="en-US" sz="3600" dirty="0" smtClean="0"/>
              <a:t>2) </a:t>
            </a:r>
            <a:r>
              <a:rPr lang="en-US" sz="3600" b="1" dirty="0" smtClean="0">
                <a:solidFill>
                  <a:srgbClr val="00B0F0"/>
                </a:solidFill>
              </a:rPr>
              <a:t>frostbite</a:t>
            </a:r>
            <a:r>
              <a:rPr lang="en-US" sz="3600" dirty="0" smtClean="0"/>
              <a:t>:  skin cells chilled by internal ice crystals and deprived of O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600" dirty="0" smtClean="0"/>
              <a:t>and nutrients  </a:t>
            </a:r>
            <a:r>
              <a:rPr lang="en-US" sz="3600" dirty="0" smtClean="0">
                <a:sym typeface="Wingdings" panose="05000000000000000000" pitchFamily="2" charset="2"/>
              </a:rPr>
              <a:t> die   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38600"/>
            <a:ext cx="3505200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038600"/>
            <a:ext cx="3733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596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 Regulation </a:t>
            </a:r>
            <a:r>
              <a:rPr lang="en-US" dirty="0" err="1"/>
              <a:t>cont</a:t>
            </a:r>
            <a:r>
              <a:rPr lang="en-US" dirty="0" smtClean="0"/>
              <a:t>’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lvl="0">
              <a:buClr>
                <a:srgbClr val="93A299"/>
              </a:buClr>
            </a:pPr>
            <a:r>
              <a:rPr lang="en-US" sz="3600" b="1" dirty="0">
                <a:solidFill>
                  <a:srgbClr val="00B0F0"/>
                </a:solidFill>
              </a:rPr>
              <a:t>Excessive </a:t>
            </a:r>
            <a:r>
              <a:rPr lang="en-US" sz="3600" b="1" dirty="0" smtClean="0">
                <a:solidFill>
                  <a:srgbClr val="00B0F0"/>
                </a:solidFill>
              </a:rPr>
              <a:t>heat production </a:t>
            </a:r>
            <a:r>
              <a:rPr lang="en-US" sz="3600" dirty="0">
                <a:solidFill>
                  <a:srgbClr val="292934"/>
                </a:solidFill>
              </a:rPr>
              <a:t>in body:  (requires heat </a:t>
            </a:r>
            <a:r>
              <a:rPr lang="en-US" sz="3600" dirty="0" smtClean="0">
                <a:solidFill>
                  <a:srgbClr val="292934"/>
                </a:solidFill>
              </a:rPr>
              <a:t>loss </a:t>
            </a:r>
            <a:r>
              <a:rPr lang="en-US" sz="3600" dirty="0">
                <a:solidFill>
                  <a:srgbClr val="292934"/>
                </a:solidFill>
              </a:rPr>
              <a:t>activity</a:t>
            </a:r>
            <a:r>
              <a:rPr lang="en-US" sz="3600" dirty="0" smtClean="0">
                <a:solidFill>
                  <a:srgbClr val="292934"/>
                </a:solidFill>
              </a:rPr>
              <a:t>) </a:t>
            </a:r>
          </a:p>
          <a:p>
            <a:r>
              <a:rPr lang="en-US" sz="3200" dirty="0" smtClean="0">
                <a:solidFill>
                  <a:srgbClr val="292934"/>
                </a:solidFill>
              </a:rPr>
              <a:t>a)</a:t>
            </a:r>
            <a:r>
              <a:rPr lang="en-US" sz="3600" dirty="0"/>
              <a:t> </a:t>
            </a:r>
            <a:r>
              <a:rPr lang="en-US" sz="3600" dirty="0" smtClean="0"/>
              <a:t>Skin </a:t>
            </a:r>
            <a:r>
              <a:rPr lang="en-US" sz="3600" b="1" i="1" dirty="0" smtClean="0">
                <a:solidFill>
                  <a:srgbClr val="00B0F0"/>
                </a:solidFill>
              </a:rPr>
              <a:t>warmth </a:t>
            </a:r>
            <a:r>
              <a:rPr lang="en-US" sz="3600" dirty="0" smtClean="0"/>
              <a:t>receptors and blood are stimulated by </a:t>
            </a:r>
            <a:r>
              <a:rPr lang="en-US" sz="3600" dirty="0"/>
              <a:t>nerve impulses</a:t>
            </a:r>
          </a:p>
          <a:p>
            <a:r>
              <a:rPr lang="en-US" sz="3600" dirty="0"/>
              <a:t>b) </a:t>
            </a:r>
            <a:r>
              <a:rPr lang="en-US" sz="3600" b="1" dirty="0" smtClean="0">
                <a:solidFill>
                  <a:srgbClr val="00B0F0"/>
                </a:solidFill>
              </a:rPr>
              <a:t>Vasodilation</a:t>
            </a:r>
            <a:r>
              <a:rPr lang="en-US" sz="3600" dirty="0" smtClean="0"/>
              <a:t> </a:t>
            </a:r>
            <a:r>
              <a:rPr lang="en-US" sz="3600" dirty="0"/>
              <a:t>and </a:t>
            </a:r>
            <a:r>
              <a:rPr lang="en-US" sz="3600" b="1" dirty="0" smtClean="0">
                <a:solidFill>
                  <a:srgbClr val="00B0F0"/>
                </a:solidFill>
              </a:rPr>
              <a:t>reduced </a:t>
            </a:r>
            <a:r>
              <a:rPr lang="en-US" sz="3600" dirty="0" smtClean="0"/>
              <a:t>metabolic rate result</a:t>
            </a:r>
            <a:endParaRPr lang="en-US" sz="3600" dirty="0"/>
          </a:p>
          <a:p>
            <a:r>
              <a:rPr lang="en-US" sz="3600" dirty="0"/>
              <a:t>c) A</a:t>
            </a:r>
            <a:r>
              <a:rPr lang="en-US" sz="3600" dirty="0" smtClean="0"/>
              <a:t>ctive muscles </a:t>
            </a:r>
            <a:r>
              <a:rPr lang="en-US" sz="3600" dirty="0" smtClean="0">
                <a:solidFill>
                  <a:srgbClr val="00B0F0"/>
                </a:solidFill>
              </a:rPr>
              <a:t>release heat </a:t>
            </a:r>
            <a:r>
              <a:rPr lang="en-US" sz="3600" dirty="0" smtClean="0"/>
              <a:t>carried away by </a:t>
            </a:r>
            <a:r>
              <a:rPr lang="en-US" sz="3600" i="1" dirty="0" smtClean="0">
                <a:solidFill>
                  <a:srgbClr val="00B0F0"/>
                </a:solidFill>
              </a:rPr>
              <a:t>blood</a:t>
            </a:r>
            <a:r>
              <a:rPr lang="en-US" sz="3600" dirty="0" smtClean="0"/>
              <a:t> (flushing)</a:t>
            </a:r>
            <a:endParaRPr lang="en-US" sz="3600" b="1" dirty="0">
              <a:solidFill>
                <a:srgbClr val="00B0F0"/>
              </a:solidFill>
            </a:endParaRPr>
          </a:p>
          <a:p>
            <a:pPr lvl="1">
              <a:buClr>
                <a:srgbClr val="93A299"/>
              </a:buClr>
            </a:pPr>
            <a:endParaRPr lang="en-US" sz="3200" dirty="0">
              <a:solidFill>
                <a:srgbClr val="292934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348" y="671946"/>
            <a:ext cx="1859652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316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 Regulation </a:t>
            </a:r>
            <a:r>
              <a:rPr lang="en-US" dirty="0" err="1"/>
              <a:t>cont</a:t>
            </a:r>
            <a:r>
              <a:rPr lang="en-US" dirty="0"/>
              <a:t>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d) </a:t>
            </a:r>
            <a:r>
              <a:rPr lang="en-US" sz="3600" dirty="0" err="1"/>
              <a:t>E</a:t>
            </a:r>
            <a:r>
              <a:rPr lang="en-US" sz="3600" dirty="0" err="1" smtClean="0"/>
              <a:t>ccrine</a:t>
            </a:r>
            <a:r>
              <a:rPr lang="en-US" sz="3600" dirty="0" smtClean="0"/>
              <a:t> glands stimulated </a:t>
            </a:r>
            <a:r>
              <a:rPr lang="en-US" sz="3600" dirty="0" smtClean="0">
                <a:solidFill>
                  <a:srgbClr val="00B0F0"/>
                </a:solidFill>
              </a:rPr>
              <a:t>to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release fluid </a:t>
            </a:r>
            <a:r>
              <a:rPr lang="en-US" sz="3600" dirty="0" smtClean="0"/>
              <a:t>to skin surface for </a:t>
            </a:r>
            <a:r>
              <a:rPr lang="en-US" sz="3600" b="1" dirty="0" smtClean="0">
                <a:solidFill>
                  <a:srgbClr val="00B0F0"/>
                </a:solidFill>
              </a:rPr>
              <a:t>evaporation</a:t>
            </a:r>
          </a:p>
          <a:p>
            <a:r>
              <a:rPr lang="en-US" sz="3600" dirty="0" smtClean="0"/>
              <a:t>e) Behavioral responses:  lethargy, resting with limbs </a:t>
            </a:r>
            <a:r>
              <a:rPr lang="en-US" sz="3600" b="1" dirty="0" smtClean="0">
                <a:solidFill>
                  <a:srgbClr val="00B0F0"/>
                </a:solidFill>
              </a:rPr>
              <a:t>spread out</a:t>
            </a:r>
            <a:r>
              <a:rPr lang="en-US" sz="3600" dirty="0" smtClean="0"/>
              <a:t>, wearing lighter clothing, drinking cool drinks, swimming…  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312" y="4997161"/>
            <a:ext cx="3138488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89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97</TotalTime>
  <Words>651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Temperature</vt:lpstr>
      <vt:lpstr>D.  Regulation of Body Temperature</vt:lpstr>
      <vt:lpstr>D.  Regulation cont’</vt:lpstr>
      <vt:lpstr>D.  Regulation cont’   </vt:lpstr>
      <vt:lpstr>D.  Regulation cont’</vt:lpstr>
      <vt:lpstr>D.  Regulation cont’</vt:lpstr>
      <vt:lpstr>D.  Regulation cont’</vt:lpstr>
      <vt:lpstr>D.  Regulation cont’  </vt:lpstr>
      <vt:lpstr>D.  Regulation cont’</vt:lpstr>
      <vt:lpstr>D.  Regulation cont’</vt:lpstr>
      <vt:lpstr>D.  Regulation cont’</vt:lpstr>
      <vt:lpstr>D.  Regulation cont’</vt:lpstr>
      <vt:lpstr>D.  Regulation cont’</vt:lpstr>
      <vt:lpstr>D.  Regulation cont’</vt:lpstr>
      <vt:lpstr>D.  Regulation cont’</vt:lpstr>
      <vt:lpstr>D.  Regulation cont’</vt:lpstr>
    </vt:vector>
  </TitlesOfParts>
  <Company>WCHS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Redding</dc:creator>
  <cp:lastModifiedBy>Melissa Redding</cp:lastModifiedBy>
  <cp:revision>25</cp:revision>
  <dcterms:created xsi:type="dcterms:W3CDTF">2013-12-02T16:29:36Z</dcterms:created>
  <dcterms:modified xsi:type="dcterms:W3CDTF">2014-11-14T13:27:23Z</dcterms:modified>
</cp:coreProperties>
</file>