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8" r:id="rId24"/>
    <p:sldId id="277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912EA3-F589-4EF9-8ECC-C368C56BE2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C4EA9E-5898-4EF3-9A4B-83908D5F27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15"/>
          <a:stretch/>
        </p:blipFill>
        <p:spPr>
          <a:xfrm>
            <a:off x="1676400" y="762000"/>
            <a:ext cx="2106930" cy="5200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0352"/>
            <a:ext cx="8534400" cy="5260848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5) </a:t>
            </a:r>
            <a:r>
              <a:rPr lang="en-US" sz="4100" dirty="0"/>
              <a:t>stratum </a:t>
            </a:r>
            <a:r>
              <a:rPr lang="en-US" sz="4100" b="1" u="sng" dirty="0" err="1" smtClean="0">
                <a:solidFill>
                  <a:schemeClr val="accent1"/>
                </a:solidFill>
              </a:rPr>
              <a:t>corneum</a:t>
            </a:r>
            <a:r>
              <a:rPr lang="en-US" sz="4100" dirty="0" smtClean="0"/>
              <a:t> </a:t>
            </a:r>
          </a:p>
          <a:p>
            <a:pPr marL="0" indent="0">
              <a:buNone/>
            </a:pPr>
            <a:endParaRPr lang="en-US" sz="4100" dirty="0"/>
          </a:p>
          <a:p>
            <a:pPr lvl="1"/>
            <a:r>
              <a:rPr lang="en-US" sz="4100" dirty="0"/>
              <a:t>a) </a:t>
            </a:r>
            <a:r>
              <a:rPr lang="en-US" sz="4100" dirty="0" smtClean="0"/>
              <a:t>15-30 layers </a:t>
            </a:r>
          </a:p>
          <a:p>
            <a:pPr marL="347472" lvl="1" indent="0">
              <a:buNone/>
            </a:pPr>
            <a:r>
              <a:rPr lang="en-US" sz="4100" dirty="0" smtClean="0"/>
              <a:t>     flattened, dead </a:t>
            </a:r>
          </a:p>
          <a:p>
            <a:pPr marL="347472" lvl="1" indent="0">
              <a:buNone/>
            </a:pPr>
            <a:r>
              <a:rPr lang="en-US" sz="4100" dirty="0" smtClean="0"/>
              <a:t>    epithelial cells</a:t>
            </a:r>
          </a:p>
          <a:p>
            <a:pPr lvl="1"/>
            <a:endParaRPr lang="en-US" sz="4100" dirty="0" smtClean="0"/>
          </a:p>
          <a:p>
            <a:pPr marL="347472" lvl="1" indent="0">
              <a:buNone/>
            </a:pPr>
            <a:r>
              <a:rPr lang="en-US" sz="4100" dirty="0" smtClean="0"/>
              <a:t>b) tightly connected</a:t>
            </a:r>
          </a:p>
          <a:p>
            <a:pPr lvl="1"/>
            <a:r>
              <a:rPr lang="en-US" sz="4100" dirty="0" smtClean="0"/>
              <a:t>  by desmosomes </a:t>
            </a:r>
          </a:p>
          <a:p>
            <a:pPr lvl="1"/>
            <a:r>
              <a:rPr lang="en-US" sz="4100" dirty="0" smtClean="0"/>
              <a:t>  so shedding is in </a:t>
            </a:r>
          </a:p>
          <a:p>
            <a:pPr lvl="1"/>
            <a:r>
              <a:rPr lang="en-US" sz="4100" dirty="0" smtClean="0"/>
              <a:t>  sheets</a:t>
            </a:r>
          </a:p>
          <a:p>
            <a:pPr lvl="1"/>
            <a:endParaRPr lang="en-US" sz="3500" dirty="0" smtClean="0"/>
          </a:p>
          <a:p>
            <a:pPr lvl="1"/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t="3340" r="32288" b="-3340"/>
          <a:stretch/>
        </p:blipFill>
        <p:spPr>
          <a:xfrm>
            <a:off x="5334000" y="685800"/>
            <a:ext cx="3352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r>
              <a:rPr lang="en-US" sz="3300" dirty="0">
                <a:solidFill>
                  <a:prstClr val="black"/>
                </a:solidFill>
              </a:rPr>
              <a:t>c) accumulate large amounts of </a:t>
            </a:r>
            <a:r>
              <a:rPr lang="en-US" sz="3300" dirty="0" smtClean="0">
                <a:solidFill>
                  <a:prstClr val="black"/>
                </a:solidFill>
              </a:rPr>
              <a:t>keratin, </a:t>
            </a:r>
            <a:r>
              <a:rPr lang="en-US" sz="3300" dirty="0">
                <a:solidFill>
                  <a:prstClr val="black"/>
                </a:solidFill>
              </a:rPr>
              <a:t>hence “keratinized/</a:t>
            </a:r>
            <a:r>
              <a:rPr lang="en-US" sz="3300" dirty="0" err="1">
                <a:solidFill>
                  <a:prstClr val="black"/>
                </a:solidFill>
              </a:rPr>
              <a:t>cornified</a:t>
            </a:r>
            <a:r>
              <a:rPr lang="en-US" sz="3300" dirty="0" smtClean="0">
                <a:solidFill>
                  <a:prstClr val="black"/>
                </a:solidFill>
              </a:rPr>
              <a:t>”</a:t>
            </a:r>
          </a:p>
          <a:p>
            <a:pPr lvl="1">
              <a:buClr>
                <a:srgbClr val="F07F09"/>
              </a:buClr>
            </a:pPr>
            <a:endParaRPr lang="en-US" sz="2200" dirty="0" smtClean="0">
              <a:solidFill>
                <a:prstClr val="black"/>
              </a:solidFill>
            </a:endParaRP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d</a:t>
            </a:r>
            <a:r>
              <a:rPr lang="en-US" sz="3200" dirty="0" smtClean="0">
                <a:solidFill>
                  <a:prstClr val="black"/>
                </a:solidFill>
              </a:rPr>
              <a:t>) </a:t>
            </a:r>
            <a:r>
              <a:rPr lang="en-US" sz="3200" b="1" u="sng" dirty="0" smtClean="0">
                <a:solidFill>
                  <a:schemeClr val="accent1"/>
                </a:solidFill>
              </a:rPr>
              <a:t>2-4 weeks </a:t>
            </a:r>
            <a:r>
              <a:rPr lang="en-US" sz="3200" dirty="0" smtClean="0">
                <a:solidFill>
                  <a:prstClr val="black"/>
                </a:solidFill>
              </a:rPr>
              <a:t>for cell to reach this layer</a:t>
            </a:r>
          </a:p>
          <a:p>
            <a:pPr lvl="1"/>
            <a:endParaRPr lang="en-US" sz="3200" dirty="0" smtClean="0">
              <a:solidFill>
                <a:prstClr val="black"/>
              </a:solidFill>
            </a:endParaRP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e</a:t>
            </a:r>
            <a:r>
              <a:rPr lang="en-US" sz="3200" dirty="0" smtClean="0">
                <a:solidFill>
                  <a:prstClr val="black"/>
                </a:solidFill>
              </a:rPr>
              <a:t>) normally relatively dry so unsuitable for </a:t>
            </a:r>
            <a:r>
              <a:rPr lang="en-US" sz="3200" b="1" u="sng" dirty="0" smtClean="0">
                <a:solidFill>
                  <a:schemeClr val="accent1"/>
                </a:solidFill>
              </a:rPr>
              <a:t>microorganism growth</a:t>
            </a:r>
            <a:endParaRPr lang="en-US" sz="32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18048"/>
          </a:xfrm>
        </p:spPr>
        <p:txBody>
          <a:bodyPr/>
          <a:lstStyle/>
          <a:p>
            <a:r>
              <a:rPr lang="en-US" sz="3200" dirty="0" smtClean="0"/>
              <a:t>B.  Pigmentation</a:t>
            </a:r>
          </a:p>
          <a:p>
            <a:r>
              <a:rPr lang="en-US" sz="3200" dirty="0" smtClean="0"/>
              <a:t>1) caused by interaction between pigments and blood flow</a:t>
            </a:r>
          </a:p>
          <a:p>
            <a:r>
              <a:rPr lang="en-US" sz="3200" dirty="0" smtClean="0"/>
              <a:t>2) </a:t>
            </a:r>
            <a:r>
              <a:rPr lang="en-US" sz="3200" b="1" u="sng" dirty="0" smtClean="0">
                <a:solidFill>
                  <a:schemeClr val="accent1"/>
                </a:solidFill>
              </a:rPr>
              <a:t>carotene</a:t>
            </a:r>
          </a:p>
          <a:p>
            <a:pPr lvl="1"/>
            <a:r>
              <a:rPr lang="en-US" sz="3200" dirty="0" smtClean="0"/>
              <a:t>A) yellow – orange </a:t>
            </a:r>
          </a:p>
          <a:p>
            <a:pPr marL="347472" lvl="1" indent="0">
              <a:buNone/>
            </a:pPr>
            <a:r>
              <a:rPr lang="en-US" sz="3200" dirty="0" smtClean="0"/>
              <a:t>pigment accumulating </a:t>
            </a:r>
          </a:p>
          <a:p>
            <a:pPr marL="347472" lvl="1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e</a:t>
            </a:r>
            <a:r>
              <a:rPr lang="en-US" sz="3200" dirty="0" smtClean="0"/>
              <a:t>pidermal cells</a:t>
            </a:r>
          </a:p>
          <a:p>
            <a:pPr lvl="1"/>
            <a:r>
              <a:rPr lang="en-US" sz="3200" dirty="0" smtClean="0"/>
              <a:t>B) can be converted</a:t>
            </a:r>
          </a:p>
          <a:p>
            <a:pPr marL="347472" lvl="1" indent="0">
              <a:buNone/>
            </a:pPr>
            <a:r>
              <a:rPr lang="en-US" sz="3200" dirty="0" smtClean="0"/>
              <a:t> to vitamin A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54" y="2057400"/>
            <a:ext cx="2857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sz="3200" dirty="0" smtClean="0"/>
              <a:t>) </a:t>
            </a:r>
            <a:r>
              <a:rPr lang="en-US" sz="3200" b="1" u="sng" dirty="0" smtClean="0">
                <a:solidFill>
                  <a:schemeClr val="accent1"/>
                </a:solidFill>
              </a:rPr>
              <a:t>melanin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) brown, yellow-brown, or black</a:t>
            </a:r>
          </a:p>
          <a:p>
            <a:pPr lvl="1"/>
            <a:r>
              <a:rPr lang="en-US" sz="3200" dirty="0"/>
              <a:t>b</a:t>
            </a:r>
            <a:r>
              <a:rPr lang="en-US" sz="3200" dirty="0" smtClean="0"/>
              <a:t>) produced by </a:t>
            </a:r>
            <a:r>
              <a:rPr lang="en-US" sz="3200" b="1" u="sng" dirty="0" smtClean="0">
                <a:solidFill>
                  <a:schemeClr val="accent1"/>
                </a:solidFill>
              </a:rPr>
              <a:t>melanocytes</a:t>
            </a:r>
            <a:r>
              <a:rPr lang="en-US" sz="3200" dirty="0" smtClean="0"/>
              <a:t>; synthesized from molecules of </a:t>
            </a:r>
            <a:r>
              <a:rPr lang="en-US" sz="3200" b="1" u="sng" dirty="0" smtClean="0">
                <a:solidFill>
                  <a:schemeClr val="accent1"/>
                </a:solidFill>
              </a:rPr>
              <a:t>amino acid tyrosine </a:t>
            </a:r>
            <a:r>
              <a:rPr lang="en-US" sz="3200" dirty="0" smtClean="0"/>
              <a:t>&amp; stored w/</a:t>
            </a:r>
            <a:r>
              <a:rPr lang="en-US" sz="3200" dirty="0" err="1" smtClean="0"/>
              <a:t>i</a:t>
            </a:r>
            <a:r>
              <a:rPr lang="en-US" sz="3200" dirty="0" smtClean="0"/>
              <a:t> intracellular vesicles; </a:t>
            </a:r>
            <a:r>
              <a:rPr lang="en-US" sz="3200" b="1" u="sng" dirty="0" smtClean="0">
                <a:solidFill>
                  <a:schemeClr val="accent1"/>
                </a:solidFill>
              </a:rPr>
              <a:t>transferred</a:t>
            </a:r>
            <a:r>
              <a:rPr lang="en-US" sz="3200" dirty="0" smtClean="0"/>
              <a:t> to </a:t>
            </a:r>
            <a:r>
              <a:rPr lang="en-US" sz="3200" dirty="0" err="1" smtClean="0"/>
              <a:t>germinativum</a:t>
            </a:r>
            <a:r>
              <a:rPr lang="en-US" sz="3200" dirty="0" smtClean="0"/>
              <a:t> &amp; color entire epidermis</a:t>
            </a:r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14800"/>
            <a:ext cx="4838700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47532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04688"/>
          </a:xfrm>
        </p:spPr>
        <p:txBody>
          <a:bodyPr/>
          <a:lstStyle/>
          <a:p>
            <a:pPr lvl="1"/>
            <a:r>
              <a:rPr lang="en-US" sz="3200" dirty="0" smtClean="0"/>
              <a:t>c) UV radiation from sunlight benefits by stimulating synthesis of vitamin D</a:t>
            </a:r>
            <a:r>
              <a:rPr lang="en-US" dirty="0" smtClean="0"/>
              <a:t>3</a:t>
            </a:r>
            <a:r>
              <a:rPr lang="en-US" sz="3200" dirty="0" smtClean="0"/>
              <a:t>   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d) color differences are </a:t>
            </a:r>
            <a:r>
              <a:rPr lang="en-US" sz="3200" b="1" u="sng" dirty="0" smtClean="0">
                <a:solidFill>
                  <a:schemeClr val="accent1"/>
                </a:solidFill>
              </a:rPr>
              <a:t>genetically</a:t>
            </a:r>
            <a:r>
              <a:rPr lang="en-US" sz="3200" dirty="0" smtClean="0"/>
              <a:t>, </a:t>
            </a:r>
            <a:r>
              <a:rPr lang="en-US" sz="3200" b="1" u="sng" dirty="0" smtClean="0">
                <a:solidFill>
                  <a:schemeClr val="accent1"/>
                </a:solidFill>
              </a:rPr>
              <a:t>environmentally</a:t>
            </a:r>
            <a:r>
              <a:rPr lang="en-US" sz="3200" dirty="0" smtClean="0"/>
              <a:t>, and </a:t>
            </a:r>
            <a:r>
              <a:rPr lang="en-US" sz="3200" b="1" u="sng" dirty="0" smtClean="0">
                <a:solidFill>
                  <a:schemeClr val="accent1"/>
                </a:solidFill>
              </a:rPr>
              <a:t>physiologically</a:t>
            </a:r>
            <a:r>
              <a:rPr lang="en-US" sz="3200" dirty="0" smtClean="0"/>
              <a:t> determined from </a:t>
            </a:r>
            <a:r>
              <a:rPr lang="en-US" sz="3200" b="1" u="sng" dirty="0" smtClean="0">
                <a:solidFill>
                  <a:schemeClr val="accent1"/>
                </a:solidFill>
              </a:rPr>
              <a:t>activity </a:t>
            </a:r>
            <a:r>
              <a:rPr lang="en-US" sz="3200" dirty="0" smtClean="0"/>
              <a:t>of melanocytes</a:t>
            </a:r>
            <a:endParaRPr lang="en-US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94248"/>
          </a:xfrm>
        </p:spPr>
        <p:txBody>
          <a:bodyPr/>
          <a:lstStyle/>
          <a:p>
            <a:r>
              <a:rPr lang="en-US" sz="3200" dirty="0" smtClean="0"/>
              <a:t>4) alterations </a:t>
            </a:r>
            <a:endParaRPr lang="en-US" sz="3200" b="1" u="sng" dirty="0">
              <a:solidFill>
                <a:schemeClr val="accent1"/>
              </a:solidFill>
            </a:endParaRPr>
          </a:p>
          <a:p>
            <a:pPr lvl="1"/>
            <a:r>
              <a:rPr lang="en-US" sz="3200" dirty="0"/>
              <a:t>a) </a:t>
            </a:r>
            <a:r>
              <a:rPr lang="en-US" sz="3200" b="1" u="sng" dirty="0" smtClean="0">
                <a:solidFill>
                  <a:schemeClr val="accent1"/>
                </a:solidFill>
              </a:rPr>
              <a:t>erythema</a:t>
            </a:r>
            <a:r>
              <a:rPr lang="en-US" sz="3200" dirty="0" smtClean="0"/>
              <a:t>  </a:t>
            </a:r>
          </a:p>
          <a:p>
            <a:pPr lvl="1"/>
            <a:r>
              <a:rPr lang="en-US" sz="3200" dirty="0"/>
              <a:t>b</a:t>
            </a:r>
            <a:r>
              <a:rPr lang="en-US" sz="3200" dirty="0" smtClean="0"/>
              <a:t>) </a:t>
            </a:r>
            <a:r>
              <a:rPr lang="en-US" sz="3200" b="1" u="sng" dirty="0" smtClean="0">
                <a:solidFill>
                  <a:schemeClr val="accent1"/>
                </a:solidFill>
              </a:rPr>
              <a:t>jaundice</a:t>
            </a:r>
          </a:p>
          <a:p>
            <a:pPr lvl="1"/>
            <a:r>
              <a:rPr lang="en-US" sz="3200" dirty="0"/>
              <a:t>c</a:t>
            </a:r>
            <a:r>
              <a:rPr lang="en-US" sz="3200" dirty="0" smtClean="0"/>
              <a:t>) </a:t>
            </a:r>
            <a:r>
              <a:rPr lang="en-US" sz="3200" b="1" u="sng" dirty="0" smtClean="0">
                <a:solidFill>
                  <a:schemeClr val="accent1"/>
                </a:solidFill>
              </a:rPr>
              <a:t>cyanosis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30352"/>
            <a:ext cx="3943350" cy="2060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-9803" r="-966" b="33333"/>
          <a:stretch/>
        </p:blipFill>
        <p:spPr>
          <a:xfrm>
            <a:off x="4457131" y="2286000"/>
            <a:ext cx="38862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3505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02920" y="6035040"/>
            <a:ext cx="8183880" cy="21336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046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C. Drug administration</a:t>
            </a:r>
          </a:p>
          <a:p>
            <a:pPr lvl="1"/>
            <a:r>
              <a:rPr lang="en-US" sz="3200" dirty="0" smtClean="0"/>
              <a:t>1) lipid-soluble solvents can be carried across membrane</a:t>
            </a:r>
          </a:p>
          <a:p>
            <a:pPr lvl="1"/>
            <a:r>
              <a:rPr lang="en-US" sz="3200" dirty="0" smtClean="0"/>
              <a:t>2) movement is </a:t>
            </a:r>
          </a:p>
          <a:p>
            <a:pPr marL="347472" lvl="1" indent="0">
              <a:buNone/>
            </a:pPr>
            <a:r>
              <a:rPr lang="en-US" sz="3200" dirty="0" smtClean="0"/>
              <a:t>slow until dermal </a:t>
            </a:r>
          </a:p>
          <a:p>
            <a:pPr marL="347472" lvl="1" indent="0">
              <a:buNone/>
            </a:pPr>
            <a:r>
              <a:rPr lang="en-US" sz="3200" dirty="0" smtClean="0"/>
              <a:t>vessels are reached</a:t>
            </a:r>
          </a:p>
          <a:p>
            <a:pPr marL="841248" lvl="3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2133600"/>
            <a:ext cx="355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9424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3</a:t>
            </a:r>
            <a:r>
              <a:rPr lang="en-US" sz="3200" dirty="0"/>
              <a:t>) transdermal administration via patch</a:t>
            </a:r>
          </a:p>
          <a:p>
            <a:pPr lvl="2"/>
            <a:r>
              <a:rPr lang="en-US" sz="3200" dirty="0"/>
              <a:t>a</a:t>
            </a:r>
            <a:r>
              <a:rPr lang="en-US" sz="3200" dirty="0" smtClean="0"/>
              <a:t>) </a:t>
            </a:r>
            <a:r>
              <a:rPr lang="en-US" sz="3200" dirty="0"/>
              <a:t>highly concentrated </a:t>
            </a:r>
          </a:p>
          <a:p>
            <a:pPr marL="841248" lvl="3" indent="0">
              <a:buNone/>
            </a:pPr>
            <a:r>
              <a:rPr lang="en-US" sz="3200" dirty="0"/>
              <a:t>b) Examples </a:t>
            </a:r>
          </a:p>
          <a:p>
            <a:pPr marL="841248" lvl="3" indent="0">
              <a:buNone/>
            </a:pPr>
            <a:r>
              <a:rPr lang="en-US" sz="3200" dirty="0"/>
              <a:t>		(1) scopolamine</a:t>
            </a:r>
          </a:p>
          <a:p>
            <a:pPr marL="841248" lvl="3" indent="0">
              <a:buNone/>
            </a:pPr>
            <a:r>
              <a:rPr lang="en-US" sz="3200" dirty="0"/>
              <a:t>		(2) estrogen</a:t>
            </a:r>
          </a:p>
          <a:p>
            <a:pPr marL="841248" lvl="3" indent="0">
              <a:buNone/>
            </a:pPr>
            <a:r>
              <a:rPr lang="en-US" sz="3200" dirty="0"/>
              <a:t>		(3) estrogen </a:t>
            </a:r>
            <a:r>
              <a:rPr lang="en-US" sz="3200" dirty="0" smtClean="0"/>
              <a:t>&amp; </a:t>
            </a:r>
            <a:r>
              <a:rPr lang="en-US" sz="3200" dirty="0"/>
              <a:t>progesterone</a:t>
            </a:r>
          </a:p>
          <a:p>
            <a:pPr marL="841248" lvl="3" indent="0">
              <a:buNone/>
            </a:pPr>
            <a:r>
              <a:rPr lang="en-US" sz="3200" dirty="0"/>
              <a:t>		(4) nicotine</a:t>
            </a:r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96740"/>
            <a:ext cx="316230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046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D. Cancer  (CA)</a:t>
            </a:r>
          </a:p>
          <a:p>
            <a:pPr lvl="1"/>
            <a:r>
              <a:rPr lang="en-US" sz="3200" dirty="0" smtClean="0"/>
              <a:t>Skin cancer is most common type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 </a:t>
            </a:r>
          </a:p>
          <a:p>
            <a:pPr lvl="1"/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54380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04688"/>
          </a:xfrm>
        </p:spPr>
        <p:txBody>
          <a:bodyPr/>
          <a:lstStyle/>
          <a:p>
            <a:r>
              <a:rPr lang="en-US" dirty="0"/>
              <a:t>Cutaneous </a:t>
            </a:r>
            <a:r>
              <a:rPr lang="en-US" dirty="0" smtClean="0"/>
              <a:t>Membrane </a:t>
            </a:r>
            <a:r>
              <a:rPr lang="en-US" dirty="0" err="1" smtClean="0"/>
              <a:t>cont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en-US" sz="3600" b="1" dirty="0" smtClean="0">
                <a:solidFill>
                  <a:schemeClr val="accent1"/>
                </a:solidFill>
              </a:rPr>
              <a:t>2. D</a:t>
            </a:r>
            <a:r>
              <a:rPr lang="en-US" sz="3600" b="1" u="sng" dirty="0" smtClean="0">
                <a:solidFill>
                  <a:schemeClr val="accent1"/>
                </a:solidFill>
              </a:rPr>
              <a:t>ermis</a:t>
            </a:r>
            <a:r>
              <a:rPr lang="en-US" sz="3600" b="1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.  Function</a:t>
            </a:r>
          </a:p>
          <a:p>
            <a:pPr lvl="2"/>
            <a:r>
              <a:rPr lang="en-US" sz="3000" dirty="0" smtClean="0"/>
              <a:t>1) </a:t>
            </a:r>
            <a:r>
              <a:rPr lang="en-US" sz="3000" b="1" u="sng" dirty="0" smtClean="0">
                <a:solidFill>
                  <a:schemeClr val="accent1"/>
                </a:solidFill>
              </a:rPr>
              <a:t>binds</a:t>
            </a:r>
            <a:r>
              <a:rPr lang="en-US" sz="3000" dirty="0" smtClean="0"/>
              <a:t> dermis to epidermis</a:t>
            </a:r>
          </a:p>
          <a:p>
            <a:pPr lvl="2"/>
            <a:r>
              <a:rPr lang="en-US" sz="3000" dirty="0" smtClean="0"/>
              <a:t>2) </a:t>
            </a:r>
            <a:r>
              <a:rPr lang="en-US" sz="3000" b="1" u="sng" dirty="0" smtClean="0">
                <a:solidFill>
                  <a:schemeClr val="accent1"/>
                </a:solidFill>
              </a:rPr>
              <a:t>communication</a:t>
            </a:r>
            <a:r>
              <a:rPr lang="en-US" sz="3000" dirty="0" smtClean="0"/>
              <a:t> w/ other systems (CV, lymph, nervous)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33800"/>
            <a:ext cx="6096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5048"/>
          </a:xfrm>
        </p:spPr>
        <p:txBody>
          <a:bodyPr>
            <a:noAutofit/>
          </a:bodyPr>
          <a:lstStyle/>
          <a:p>
            <a:r>
              <a:rPr lang="en-US" sz="4400" dirty="0" smtClean="0"/>
              <a:t>Functions</a:t>
            </a:r>
          </a:p>
          <a:p>
            <a:pPr lvl="0">
              <a:buClr>
                <a:srgbClr val="F07F09"/>
              </a:buClr>
            </a:pPr>
            <a:r>
              <a:rPr lang="en-US" sz="4000" dirty="0" smtClean="0"/>
              <a:t>1.</a:t>
            </a:r>
            <a:r>
              <a:rPr lang="en-US" sz="4000" b="1" u="sng" dirty="0" smtClean="0">
                <a:solidFill>
                  <a:schemeClr val="accent1"/>
                </a:solidFill>
              </a:rPr>
              <a:t>Protection</a:t>
            </a:r>
            <a:r>
              <a:rPr lang="en-US" sz="4000" dirty="0" smtClean="0"/>
              <a:t>:</a:t>
            </a:r>
            <a:r>
              <a:rPr lang="en-US" sz="1000" dirty="0" smtClean="0">
                <a:solidFill>
                  <a:prstClr val="black"/>
                </a:solidFill>
              </a:rPr>
              <a:t>physical </a:t>
            </a:r>
            <a:r>
              <a:rPr lang="en-US" sz="1000" dirty="0">
                <a:solidFill>
                  <a:prstClr val="black"/>
                </a:solidFill>
              </a:rPr>
              <a:t>&amp; chemical barrier; bacteria, water-proofing</a:t>
            </a:r>
            <a:endParaRPr lang="en-US" sz="4400" dirty="0">
              <a:solidFill>
                <a:prstClr val="black"/>
              </a:solidFill>
            </a:endParaRPr>
          </a:p>
          <a:p>
            <a:r>
              <a:rPr lang="en-US" sz="4000" dirty="0" smtClean="0"/>
              <a:t>2.</a:t>
            </a:r>
            <a:r>
              <a:rPr lang="en-US" sz="4000" b="1" u="sng" dirty="0" smtClean="0">
                <a:solidFill>
                  <a:schemeClr val="accent1"/>
                </a:solidFill>
              </a:rPr>
              <a:t>Temperature</a:t>
            </a:r>
            <a:r>
              <a:rPr lang="en-US" sz="4000" dirty="0" smtClean="0"/>
              <a:t> </a:t>
            </a:r>
            <a:r>
              <a:rPr lang="en-US" sz="3600" dirty="0" smtClean="0"/>
              <a:t>maintenance:</a:t>
            </a:r>
          </a:p>
          <a:p>
            <a:r>
              <a:rPr lang="en-US" sz="4000" dirty="0" smtClean="0"/>
              <a:t>3.</a:t>
            </a:r>
            <a:r>
              <a:rPr lang="en-US" sz="4000" b="1" u="sng" dirty="0" smtClean="0">
                <a:solidFill>
                  <a:schemeClr val="accent1"/>
                </a:solidFill>
              </a:rPr>
              <a:t>Synthesis</a:t>
            </a:r>
            <a:r>
              <a:rPr lang="en-US" sz="4000" dirty="0" smtClean="0"/>
              <a:t> &amp; </a:t>
            </a:r>
            <a:r>
              <a:rPr lang="en-US" sz="4000" b="1" u="sng" dirty="0" smtClean="0">
                <a:solidFill>
                  <a:schemeClr val="accent1"/>
                </a:solidFill>
              </a:rPr>
              <a:t>storage</a:t>
            </a:r>
            <a:r>
              <a:rPr lang="en-US" sz="4000" dirty="0" smtClean="0"/>
              <a:t>: </a:t>
            </a:r>
            <a:r>
              <a:rPr lang="en-US" sz="1000" dirty="0" smtClean="0"/>
              <a:t>of nutrients</a:t>
            </a:r>
            <a:endParaRPr lang="en-US" sz="4000" dirty="0" smtClean="0"/>
          </a:p>
          <a:p>
            <a:r>
              <a:rPr lang="en-US" sz="4000" dirty="0" smtClean="0"/>
              <a:t>4.</a:t>
            </a:r>
            <a:r>
              <a:rPr lang="en-US" sz="4000" b="1" u="sng" dirty="0" smtClean="0">
                <a:solidFill>
                  <a:schemeClr val="accent1"/>
                </a:solidFill>
              </a:rPr>
              <a:t>Sensory</a:t>
            </a:r>
            <a:r>
              <a:rPr lang="en-US" sz="4000" dirty="0" smtClean="0"/>
              <a:t> </a:t>
            </a:r>
            <a:r>
              <a:rPr lang="en-US" sz="4000" b="1" u="sng" dirty="0" smtClean="0">
                <a:solidFill>
                  <a:schemeClr val="accent1"/>
                </a:solidFill>
              </a:rPr>
              <a:t>Reception</a:t>
            </a:r>
            <a:r>
              <a:rPr lang="en-US" sz="4000" dirty="0" smtClean="0"/>
              <a:t>:</a:t>
            </a:r>
          </a:p>
          <a:p>
            <a:pPr marL="0" indent="0">
              <a:buNone/>
            </a:pPr>
            <a:r>
              <a:rPr lang="en-US" sz="1000" dirty="0" smtClean="0"/>
              <a:t>                 touch, pressure, pain, temp.</a:t>
            </a:r>
            <a:endParaRPr lang="en-US" sz="4000" dirty="0" smtClean="0"/>
          </a:p>
          <a:p>
            <a:r>
              <a:rPr lang="en-US" sz="4000" dirty="0" smtClean="0"/>
              <a:t>5.Excretion &amp; secretion:</a:t>
            </a:r>
          </a:p>
          <a:p>
            <a:r>
              <a:rPr lang="en-US" sz="1000" dirty="0" smtClean="0"/>
              <a:t>              </a:t>
            </a:r>
            <a:r>
              <a:rPr lang="en-US" sz="3200" b="1" u="sng" dirty="0" smtClean="0">
                <a:solidFill>
                  <a:schemeClr val="accent1"/>
                </a:solidFill>
              </a:rPr>
              <a:t>perspiration, milk</a:t>
            </a:r>
            <a:endParaRPr lang="en-US" sz="32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9424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a.  </a:t>
            </a:r>
            <a:r>
              <a:rPr lang="en-US" sz="3200" dirty="0" smtClean="0"/>
              <a:t>Composition</a:t>
            </a:r>
          </a:p>
          <a:p>
            <a:pPr lvl="2"/>
            <a:r>
              <a:rPr lang="en-US" sz="3200" dirty="0" smtClean="0"/>
              <a:t>1) </a:t>
            </a:r>
            <a:r>
              <a:rPr lang="en-US" sz="3200" b="1" u="sng" dirty="0" smtClean="0">
                <a:solidFill>
                  <a:schemeClr val="accent1"/>
                </a:solidFill>
              </a:rPr>
              <a:t>papillary </a:t>
            </a:r>
            <a:r>
              <a:rPr lang="en-US" sz="3200" dirty="0" smtClean="0"/>
              <a:t>(upper) region</a:t>
            </a:r>
          </a:p>
          <a:p>
            <a:pPr lvl="3"/>
            <a:r>
              <a:rPr lang="en-US" sz="3200" dirty="0"/>
              <a:t>a</a:t>
            </a:r>
            <a:r>
              <a:rPr lang="en-US" sz="3200" dirty="0" smtClean="0"/>
              <a:t>) loose C.T. that supports and nourishes the epidermis</a:t>
            </a:r>
          </a:p>
          <a:p>
            <a:pPr lvl="3"/>
            <a:r>
              <a:rPr lang="en-US" sz="3200" dirty="0"/>
              <a:t>b</a:t>
            </a:r>
            <a:r>
              <a:rPr lang="en-US" sz="3200" dirty="0" smtClean="0"/>
              <a:t>) Dermal </a:t>
            </a:r>
            <a:r>
              <a:rPr lang="en-US" sz="3200" b="1" u="sng" dirty="0" smtClean="0">
                <a:solidFill>
                  <a:schemeClr val="accent1"/>
                </a:solidFill>
              </a:rPr>
              <a:t>papillae</a:t>
            </a:r>
            <a:r>
              <a:rPr lang="en-US" sz="3200" dirty="0" smtClean="0"/>
              <a:t>: finger-like projections extending upward btw epidermal ridges enhancing surface area for delivery of nutrients, etc.</a:t>
            </a:r>
          </a:p>
          <a:p>
            <a:pPr lvl="3"/>
            <a:r>
              <a:rPr lang="en-US" sz="3200" dirty="0"/>
              <a:t>c</a:t>
            </a:r>
            <a:r>
              <a:rPr lang="en-US" sz="3200" dirty="0" smtClean="0"/>
              <a:t>) contains capillaries &amp; nerves supplying surface of skin</a:t>
            </a:r>
          </a:p>
          <a:p>
            <a:pPr lvl="3"/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467599" cy="4953000"/>
          </a:xfrm>
        </p:spPr>
      </p:pic>
    </p:spTree>
    <p:extLst>
      <p:ext uri="{BB962C8B-B14F-4D97-AF65-F5344CB8AC3E}">
        <p14:creationId xmlns:p14="http://schemas.microsoft.com/office/powerpoint/2010/main" val="186286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9424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a.  </a:t>
            </a:r>
            <a:r>
              <a:rPr lang="en-US" sz="3200" dirty="0" smtClean="0"/>
              <a:t>Composition  </a:t>
            </a:r>
            <a:r>
              <a:rPr lang="en-US" sz="3200" dirty="0" err="1" smtClean="0"/>
              <a:t>cont</a:t>
            </a:r>
            <a:r>
              <a:rPr lang="en-US" sz="3200" dirty="0" smtClean="0"/>
              <a:t>’</a:t>
            </a:r>
            <a:endParaRPr lang="en-US" sz="3200" dirty="0"/>
          </a:p>
          <a:p>
            <a:pPr lvl="2"/>
            <a:r>
              <a:rPr lang="en-US" sz="3200" dirty="0" smtClean="0"/>
              <a:t>2) </a:t>
            </a:r>
            <a:r>
              <a:rPr lang="en-US" sz="3200" b="1" u="sng" dirty="0" smtClean="0">
                <a:solidFill>
                  <a:schemeClr val="accent1"/>
                </a:solidFill>
              </a:rPr>
              <a:t>reticular </a:t>
            </a:r>
            <a:r>
              <a:rPr lang="en-US" sz="3200" dirty="0" smtClean="0"/>
              <a:t>(lower</a:t>
            </a:r>
            <a:r>
              <a:rPr lang="en-US" sz="3200" dirty="0"/>
              <a:t>) region</a:t>
            </a:r>
          </a:p>
          <a:p>
            <a:pPr lvl="3"/>
            <a:r>
              <a:rPr lang="en-US" sz="3200" dirty="0"/>
              <a:t>a) </a:t>
            </a:r>
            <a:r>
              <a:rPr lang="en-US" sz="3200" dirty="0" smtClean="0"/>
              <a:t>deeper meshwork of dense, irregular C.T.</a:t>
            </a:r>
          </a:p>
          <a:p>
            <a:pPr lvl="3"/>
            <a:r>
              <a:rPr lang="en-US" sz="3200" dirty="0"/>
              <a:t>b</a:t>
            </a:r>
            <a:r>
              <a:rPr lang="en-US" sz="3200" dirty="0" smtClean="0"/>
              <a:t>) composed of both elastic and collagen fibers for flexibility  / prevent damage</a:t>
            </a:r>
          </a:p>
          <a:p>
            <a:pPr lvl="3"/>
            <a:r>
              <a:rPr lang="en-US" sz="3200" dirty="0"/>
              <a:t>c</a:t>
            </a:r>
            <a:r>
              <a:rPr lang="en-US" sz="3200" dirty="0" smtClean="0"/>
              <a:t>) contains hair follicles, sweat glands, blood vessels, nerves, pressure receptors, etc.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14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94248"/>
          </a:xfrm>
        </p:spPr>
        <p:txBody>
          <a:bodyPr/>
          <a:lstStyle/>
          <a:p>
            <a:r>
              <a:rPr lang="en-US" dirty="0" smtClean="0"/>
              <a:t>Dermis Regions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81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04688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d) alterations in C.T. cause wrinkling and cancer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6200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75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04688"/>
          </a:xfrm>
        </p:spPr>
        <p:txBody>
          <a:bodyPr>
            <a:normAutofit/>
          </a:bodyPr>
          <a:lstStyle/>
          <a:p>
            <a:r>
              <a:rPr lang="en-US" dirty="0"/>
              <a:t>Cutaneous Membrane </a:t>
            </a:r>
            <a:r>
              <a:rPr lang="en-US" dirty="0" err="1"/>
              <a:t>cont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  <a:p>
            <a:r>
              <a:rPr lang="en-US" sz="3600" dirty="0" smtClean="0"/>
              <a:t>3. Subcutaneous </a:t>
            </a:r>
            <a:r>
              <a:rPr lang="en-US" sz="3600" b="1" dirty="0" smtClean="0">
                <a:solidFill>
                  <a:schemeClr val="accent1"/>
                </a:solidFill>
              </a:rPr>
              <a:t>(hypodermis):</a:t>
            </a:r>
            <a:endParaRPr lang="en-US" sz="3600" b="1" dirty="0">
              <a:solidFill>
                <a:schemeClr val="accent1"/>
              </a:solidFill>
            </a:endParaRPr>
          </a:p>
          <a:p>
            <a:pPr lvl="1"/>
            <a:r>
              <a:rPr lang="en-US" sz="3200" dirty="0"/>
              <a:t>a.  Function</a:t>
            </a:r>
          </a:p>
          <a:p>
            <a:pPr lvl="2"/>
            <a:r>
              <a:rPr lang="en-US" sz="3200" dirty="0"/>
              <a:t>1) </a:t>
            </a:r>
            <a:r>
              <a:rPr lang="en-US" sz="3200" b="1" u="sng" dirty="0" smtClean="0">
                <a:solidFill>
                  <a:schemeClr val="accent1"/>
                </a:solidFill>
              </a:rPr>
              <a:t>stabilizes </a:t>
            </a:r>
            <a:r>
              <a:rPr lang="en-US" sz="3200" dirty="0" smtClean="0"/>
              <a:t> position of skin</a:t>
            </a:r>
          </a:p>
          <a:p>
            <a:pPr lvl="2"/>
            <a:r>
              <a:rPr lang="en-US" sz="3200" dirty="0" smtClean="0"/>
              <a:t>2) </a:t>
            </a:r>
            <a:r>
              <a:rPr lang="en-US" sz="3200" b="1" u="sng" dirty="0" smtClean="0">
                <a:solidFill>
                  <a:schemeClr val="accent1"/>
                </a:solidFill>
              </a:rPr>
              <a:t>insulates</a:t>
            </a:r>
          </a:p>
          <a:p>
            <a:pPr lvl="2"/>
            <a:endParaRPr lang="en-US" sz="3200" b="1" u="sng" dirty="0">
              <a:solidFill>
                <a:schemeClr val="accent1"/>
              </a:solidFill>
            </a:endParaRPr>
          </a:p>
          <a:p>
            <a:pPr lvl="2"/>
            <a:r>
              <a:rPr lang="en-US" sz="3200" b="1" u="sng" dirty="0" smtClean="0">
                <a:solidFill>
                  <a:schemeClr val="accent1"/>
                </a:solidFill>
              </a:rPr>
              <a:t>                 </a:t>
            </a:r>
          </a:p>
          <a:p>
            <a:pPr lvl="2"/>
            <a:endParaRPr lang="en-US" sz="3200" dirty="0" smtClean="0"/>
          </a:p>
          <a:p>
            <a:pPr lvl="3"/>
            <a:endParaRPr lang="en-US" sz="27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3962400" cy="2072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400"/>
            <a:ext cx="342900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53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18048"/>
          </a:xfrm>
        </p:spPr>
        <p:txBody>
          <a:bodyPr>
            <a:normAutofit/>
          </a:bodyPr>
          <a:lstStyle/>
          <a:p>
            <a:pPr marL="603504" lvl="2" indent="0">
              <a:buNone/>
            </a:pPr>
            <a:r>
              <a:rPr lang="en-US" sz="3200" dirty="0"/>
              <a:t>b. Composition</a:t>
            </a:r>
          </a:p>
          <a:p>
            <a:pPr marL="603504" lvl="2" indent="0">
              <a:buNone/>
            </a:pPr>
            <a:r>
              <a:rPr lang="en-US" sz="3200" dirty="0"/>
              <a:t>	1) loose C.T. w/ fat cells</a:t>
            </a:r>
          </a:p>
          <a:p>
            <a:pPr marL="603504" lvl="2" indent="0">
              <a:buNone/>
            </a:pPr>
            <a:r>
              <a:rPr lang="en-US" sz="3200" dirty="0"/>
              <a:t>	2) providing infants </a:t>
            </a:r>
            <a:r>
              <a:rPr lang="en-US" sz="3200" dirty="0" smtClean="0"/>
              <a:t>&amp; </a:t>
            </a:r>
            <a:r>
              <a:rPr lang="en-US" sz="3200" dirty="0"/>
              <a:t>small children w/ baby fat to reduce heat </a:t>
            </a:r>
            <a:r>
              <a:rPr lang="en-US" sz="3200" dirty="0" smtClean="0"/>
              <a:t>loss</a:t>
            </a:r>
          </a:p>
          <a:p>
            <a:pPr marL="603504" lvl="2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3)  provides for energy reserve and shock absorption</a:t>
            </a:r>
          </a:p>
          <a:p>
            <a:pPr marL="603504" lvl="2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4) </a:t>
            </a:r>
            <a:r>
              <a:rPr lang="en-US" sz="3200" b="1" u="sng" dirty="0" smtClean="0">
                <a:solidFill>
                  <a:schemeClr val="accent1"/>
                </a:solidFill>
              </a:rPr>
              <a:t>elastic, no vital organs </a:t>
            </a:r>
            <a:r>
              <a:rPr lang="en-US" sz="3200" dirty="0" smtClean="0">
                <a:sym typeface="Wingdings" panose="05000000000000000000" pitchFamily="2" charset="2"/>
              </a:rPr>
              <a:t>  </a:t>
            </a:r>
          </a:p>
          <a:p>
            <a:pPr marL="603504" lvl="2" indent="0">
              <a:buNone/>
            </a:pPr>
            <a:r>
              <a:rPr lang="en-US" sz="3200" dirty="0" smtClean="0">
                <a:sym typeface="Wingdings" panose="05000000000000000000" pitchFamily="2" charset="2"/>
              </a:rPr>
              <a:t>   useful for injections for   </a:t>
            </a:r>
          </a:p>
          <a:p>
            <a:pPr marL="603504" lvl="2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  administering drugs</a:t>
            </a:r>
          </a:p>
          <a:p>
            <a:pPr marL="603504" lvl="2" indent="0">
              <a:buNone/>
            </a:pPr>
            <a:endParaRPr lang="en-US" sz="24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8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/>
          <a:lstStyle/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dirty="0" smtClean="0"/>
              <a:t>c. </a:t>
            </a:r>
            <a:r>
              <a:rPr lang="en-US" sz="3200" b="1" u="sng" dirty="0" smtClean="0">
                <a:solidFill>
                  <a:schemeClr val="accent1"/>
                </a:solidFill>
              </a:rPr>
              <a:t>Aging </a:t>
            </a:r>
            <a:r>
              <a:rPr lang="en-US" sz="3200" dirty="0" smtClean="0"/>
              <a:t>: distribution changes </a:t>
            </a:r>
          </a:p>
          <a:p>
            <a:pPr marL="0" lvl="2" indent="0">
              <a:buClr>
                <a:schemeClr val="accent1"/>
              </a:buClr>
              <a:buSzPct val="80000"/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beginning at puberty</a:t>
            </a:r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dirty="0" smtClean="0"/>
              <a:t>1) men </a:t>
            </a:r>
            <a:r>
              <a:rPr lang="en-US" sz="3200" dirty="0" smtClean="0">
                <a:sym typeface="Wingdings" panose="05000000000000000000" pitchFamily="2" charset="2"/>
              </a:rPr>
              <a:t> neck, upper arms, </a:t>
            </a:r>
          </a:p>
          <a:p>
            <a:pPr marL="0" lvl="2" indent="0">
              <a:buClr>
                <a:schemeClr val="accent1"/>
              </a:buClr>
              <a:buSzPct val="80000"/>
              <a:buNone/>
            </a:pP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                     lower back, buttocks</a:t>
            </a:r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dirty="0" smtClean="0">
                <a:sym typeface="Wingdings" panose="05000000000000000000" pitchFamily="2" charset="2"/>
              </a:rPr>
              <a:t>2) women  breasts, hips, &amp; thighs</a:t>
            </a:r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3200" dirty="0" smtClean="0">
                <a:sym typeface="Wingdings" panose="05000000000000000000" pitchFamily="2" charset="2"/>
              </a:rPr>
              <a:t>3) both to belly</a:t>
            </a:r>
            <a:r>
              <a:rPr lang="en-US" sz="3200" dirty="0" smtClean="0"/>
              <a:t> </a:t>
            </a:r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sz="3200" dirty="0" smtClean="0"/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21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tactile sli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09600"/>
            <a:ext cx="7924799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05008" y="2967335"/>
            <a:ext cx="473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Questions 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883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Components</a:t>
            </a:r>
          </a:p>
          <a:p>
            <a:r>
              <a:rPr lang="en-US" sz="3200" dirty="0" smtClean="0"/>
              <a:t>1. Cutaneous membrane</a:t>
            </a:r>
          </a:p>
          <a:p>
            <a:pPr lvl="1"/>
            <a:r>
              <a:rPr lang="en-US" sz="3200" dirty="0" smtClean="0"/>
              <a:t>A. composition</a:t>
            </a:r>
          </a:p>
          <a:p>
            <a:pPr lvl="2"/>
            <a:r>
              <a:rPr lang="en-US" sz="3200" dirty="0" smtClean="0"/>
              <a:t>1) superficial epithelium </a:t>
            </a:r>
            <a:r>
              <a:rPr lang="en-US" sz="3200" b="1" u="sng" dirty="0" smtClean="0">
                <a:solidFill>
                  <a:schemeClr val="accent1"/>
                </a:solidFill>
              </a:rPr>
              <a:t>(epidermis)</a:t>
            </a:r>
          </a:p>
          <a:p>
            <a:pPr lvl="2"/>
            <a:r>
              <a:rPr lang="en-US" sz="3200" dirty="0" smtClean="0"/>
              <a:t>2) underlying C.T. </a:t>
            </a:r>
            <a:r>
              <a:rPr lang="en-US" sz="3200" b="1" u="sng" dirty="0" smtClean="0">
                <a:solidFill>
                  <a:schemeClr val="accent1"/>
                </a:solidFill>
              </a:rPr>
              <a:t>(dermis)</a:t>
            </a:r>
          </a:p>
          <a:p>
            <a:r>
              <a:rPr lang="en-US" sz="3200" dirty="0" smtClean="0"/>
              <a:t>2. Accessory Organs</a:t>
            </a:r>
            <a:endParaRPr lang="en-US" sz="3200" dirty="0"/>
          </a:p>
          <a:p>
            <a:pPr lvl="1"/>
            <a:r>
              <a:rPr lang="en-US" sz="3200" b="1" u="sng" dirty="0">
                <a:solidFill>
                  <a:schemeClr val="accent1"/>
                </a:solidFill>
              </a:rPr>
              <a:t>A. </a:t>
            </a:r>
            <a:r>
              <a:rPr lang="en-US" sz="3200" b="1" u="sng" dirty="0" smtClean="0">
                <a:solidFill>
                  <a:schemeClr val="accent1"/>
                </a:solidFill>
              </a:rPr>
              <a:t> Hair</a:t>
            </a:r>
          </a:p>
          <a:p>
            <a:pPr lvl="1"/>
            <a:r>
              <a:rPr lang="en-US" sz="3200" b="1" u="sng" dirty="0" smtClean="0">
                <a:solidFill>
                  <a:schemeClr val="accent1"/>
                </a:solidFill>
              </a:rPr>
              <a:t>B.  Nails</a:t>
            </a:r>
          </a:p>
          <a:p>
            <a:pPr lvl="1"/>
            <a:r>
              <a:rPr lang="en-US" sz="3200" b="1" u="sng" dirty="0" smtClean="0">
                <a:solidFill>
                  <a:schemeClr val="accent1"/>
                </a:solidFill>
              </a:rPr>
              <a:t>C.  Exocrine Glands</a:t>
            </a:r>
            <a:endParaRPr lang="en-US" sz="32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Cutaneous Membrane</a:t>
            </a:r>
            <a:r>
              <a:rPr lang="en-US" sz="3600" b="1" dirty="0" smtClean="0">
                <a:solidFill>
                  <a:schemeClr val="accent1"/>
                </a:solidFill>
              </a:rPr>
              <a:t>: </a:t>
            </a:r>
            <a:r>
              <a:rPr lang="en-US" sz="3600" dirty="0" smtClean="0"/>
              <a:t>aka skin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b="1" dirty="0" smtClean="0">
                <a:solidFill>
                  <a:schemeClr val="accent1"/>
                </a:solidFill>
              </a:rPr>
              <a:t>1.  </a:t>
            </a:r>
            <a:r>
              <a:rPr lang="en-US" sz="3600" b="1" u="sng" dirty="0" smtClean="0">
                <a:solidFill>
                  <a:schemeClr val="accent1"/>
                </a:solidFill>
              </a:rPr>
              <a:t>Epidermis</a:t>
            </a:r>
            <a:r>
              <a:rPr lang="en-US" sz="3600" b="1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US" sz="3600" dirty="0"/>
              <a:t>t</a:t>
            </a:r>
            <a:r>
              <a:rPr lang="en-US" sz="3600" dirty="0" smtClean="0"/>
              <a:t>hick skin </a:t>
            </a:r>
            <a:r>
              <a:rPr lang="en-US" sz="3600" dirty="0" smtClean="0">
                <a:sym typeface="Wingdings" panose="05000000000000000000" pitchFamily="2" charset="2"/>
              </a:rPr>
              <a:t> palms &amp; soles vs thin  rest of body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200" dirty="0" smtClean="0"/>
              <a:t>A.  Strata:  </a:t>
            </a:r>
            <a:r>
              <a:rPr lang="en-US" sz="3200" b="1" u="sng" dirty="0" smtClean="0">
                <a:solidFill>
                  <a:schemeClr val="accent1"/>
                </a:solidFill>
              </a:rPr>
              <a:t>layers    </a:t>
            </a:r>
          </a:p>
          <a:p>
            <a:pPr lvl="1"/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929332"/>
            <a:ext cx="2857500" cy="34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Autofit/>
          </a:bodyPr>
          <a:lstStyle/>
          <a:p>
            <a:r>
              <a:rPr lang="en-US" dirty="0" smtClean="0"/>
              <a:t>1) stratum </a:t>
            </a:r>
            <a:r>
              <a:rPr lang="en-US" b="1" u="sng" dirty="0" err="1" smtClean="0">
                <a:solidFill>
                  <a:schemeClr val="accent1"/>
                </a:solidFill>
              </a:rPr>
              <a:t>germinativum</a:t>
            </a:r>
            <a:r>
              <a:rPr lang="en-US" dirty="0" smtClean="0"/>
              <a:t> (aka: </a:t>
            </a:r>
            <a:r>
              <a:rPr lang="en-US" dirty="0" err="1" smtClean="0"/>
              <a:t>basale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a) </a:t>
            </a:r>
            <a:r>
              <a:rPr lang="en-US" sz="2800" b="1" u="sng" dirty="0" smtClean="0">
                <a:solidFill>
                  <a:schemeClr val="accent1"/>
                </a:solidFill>
              </a:rPr>
              <a:t>deepest</a:t>
            </a:r>
            <a:r>
              <a:rPr lang="en-US" sz="2800" dirty="0" smtClean="0"/>
              <a:t> layer firmly attached to basement membrane</a:t>
            </a:r>
          </a:p>
          <a:p>
            <a:pPr marL="347472" lvl="1" indent="0">
              <a:buNone/>
            </a:pPr>
            <a:endParaRPr lang="en-US" sz="2800" dirty="0" smtClean="0"/>
          </a:p>
          <a:p>
            <a:pPr lvl="1"/>
            <a:r>
              <a:rPr lang="en-US" sz="2800" dirty="0"/>
              <a:t>b</a:t>
            </a:r>
            <a:r>
              <a:rPr lang="en-US" sz="2800" dirty="0" smtClean="0"/>
              <a:t>) forms epidermal </a:t>
            </a:r>
            <a:r>
              <a:rPr lang="en-US" sz="2800" b="1" u="sng" dirty="0" smtClean="0">
                <a:solidFill>
                  <a:schemeClr val="accent1"/>
                </a:solidFill>
              </a:rPr>
              <a:t>ridges</a:t>
            </a:r>
            <a:r>
              <a:rPr lang="en-US" sz="2800" dirty="0" smtClean="0"/>
              <a:t> that extend into the dermis </a:t>
            </a:r>
            <a:r>
              <a:rPr lang="en-US" sz="2800" b="1" u="sng" dirty="0" smtClean="0">
                <a:solidFill>
                  <a:schemeClr val="accent1"/>
                </a:solidFill>
              </a:rPr>
              <a:t>increasing the surface area </a:t>
            </a:r>
            <a:r>
              <a:rPr lang="en-US" sz="2800" dirty="0" smtClean="0"/>
              <a:t>for diffusion of nutrients from blood vessels</a:t>
            </a:r>
          </a:p>
          <a:p>
            <a:pPr lvl="1"/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208145"/>
            <a:ext cx="3200400" cy="21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046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Epidermis </a:t>
            </a:r>
            <a:r>
              <a:rPr lang="en-US" sz="2000" dirty="0" err="1" smtClean="0"/>
              <a:t>cont</a:t>
            </a:r>
            <a:r>
              <a:rPr lang="en-US" sz="2000" dirty="0" smtClean="0"/>
              <a:t>’</a:t>
            </a:r>
          </a:p>
          <a:p>
            <a:pPr lvl="1"/>
            <a:r>
              <a:rPr lang="en-US" sz="2800" dirty="0" smtClean="0"/>
              <a:t>c</a:t>
            </a:r>
            <a:r>
              <a:rPr lang="en-US" sz="2800" dirty="0"/>
              <a:t>) ridge </a:t>
            </a:r>
            <a:r>
              <a:rPr lang="en-US" sz="2800" b="1" u="sng" dirty="0">
                <a:solidFill>
                  <a:schemeClr val="accent1"/>
                </a:solidFill>
              </a:rPr>
              <a:t>contours</a:t>
            </a:r>
            <a:r>
              <a:rPr lang="en-US" sz="2800" dirty="0"/>
              <a:t> increase </a:t>
            </a:r>
            <a:r>
              <a:rPr lang="en-US" sz="2800" b="1" u="sng" dirty="0">
                <a:solidFill>
                  <a:schemeClr val="accent1"/>
                </a:solidFill>
              </a:rPr>
              <a:t>friction</a:t>
            </a:r>
            <a:r>
              <a:rPr lang="en-US" sz="2800" dirty="0"/>
              <a:t> &amp; </a:t>
            </a:r>
            <a:r>
              <a:rPr lang="en-US" sz="2800" dirty="0" smtClean="0"/>
              <a:t>are </a:t>
            </a:r>
            <a:r>
              <a:rPr lang="en-US" sz="2800" dirty="0"/>
              <a:t>genetically determined (in finger tips </a:t>
            </a:r>
            <a:r>
              <a:rPr lang="en-US" sz="2800" dirty="0">
                <a:sym typeface="Wingdings" panose="05000000000000000000" pitchFamily="2" charset="2"/>
              </a:rPr>
              <a:t> finger prints</a:t>
            </a:r>
            <a:r>
              <a:rPr lang="en-US" sz="2800" dirty="0" smtClean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d) </a:t>
            </a:r>
            <a:r>
              <a:rPr lang="en-US" sz="2800" b="1" u="sng" dirty="0">
                <a:solidFill>
                  <a:schemeClr val="accent1"/>
                </a:solidFill>
                <a:sym typeface="Wingdings" panose="05000000000000000000" pitchFamily="2" charset="2"/>
              </a:rPr>
              <a:t>continuous</a:t>
            </a:r>
            <a:r>
              <a:rPr lang="en-US" sz="2800" dirty="0">
                <a:sym typeface="Wingdings" panose="05000000000000000000" pitchFamily="2" charset="2"/>
              </a:rPr>
              <a:t> generation &amp; growth of new </a:t>
            </a:r>
            <a:r>
              <a:rPr lang="en-US" sz="2800" dirty="0" smtClean="0">
                <a:sym typeface="Wingdings" panose="05000000000000000000" pitchFamily="2" charset="2"/>
              </a:rPr>
              <a:t>cells</a:t>
            </a:r>
          </a:p>
          <a:p>
            <a:pPr lvl="1"/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e) </a:t>
            </a:r>
            <a:r>
              <a:rPr lang="en-US" sz="2800" dirty="0">
                <a:sym typeface="Wingdings" panose="05000000000000000000" pitchFamily="2" charset="2"/>
              </a:rPr>
              <a:t>contain 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lvl="1"/>
            <a:r>
              <a:rPr lang="en-US" sz="2800" b="1" u="sng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melanocytes</a:t>
            </a:r>
          </a:p>
          <a:p>
            <a:pPr marL="347472" lvl="1" indent="0">
              <a:buNone/>
            </a:pPr>
            <a:endParaRPr lang="en-US" sz="2800" b="1" u="sng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82696"/>
            <a:ext cx="4724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53000"/>
            <a:ext cx="818388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2) </a:t>
            </a:r>
            <a:r>
              <a:rPr lang="en-US" sz="3600" dirty="0"/>
              <a:t>stratum </a:t>
            </a:r>
            <a:r>
              <a:rPr lang="en-US" sz="3600" b="1" u="sng" dirty="0" err="1" smtClean="0">
                <a:solidFill>
                  <a:schemeClr val="accent1"/>
                </a:solidFill>
              </a:rPr>
              <a:t>spinosum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endParaRPr lang="en-US" sz="3600" dirty="0" smtClean="0"/>
          </a:p>
          <a:p>
            <a:pPr lvl="1"/>
            <a:r>
              <a:rPr lang="en-US" sz="3600" dirty="0"/>
              <a:t>a</a:t>
            </a:r>
            <a:r>
              <a:rPr lang="en-US" sz="3600" dirty="0" smtClean="0"/>
              <a:t>) </a:t>
            </a:r>
            <a:r>
              <a:rPr lang="en-US" sz="3600" dirty="0" err="1" smtClean="0"/>
              <a:t>spiney</a:t>
            </a:r>
            <a:r>
              <a:rPr lang="en-US" sz="3600" dirty="0" smtClean="0"/>
              <a:t> layer</a:t>
            </a:r>
          </a:p>
          <a:p>
            <a:pPr lvl="1"/>
            <a:r>
              <a:rPr lang="en-US" sz="3600" dirty="0"/>
              <a:t>b</a:t>
            </a:r>
            <a:r>
              <a:rPr lang="en-US" sz="3600" dirty="0" smtClean="0"/>
              <a:t>) cells resemble miniature </a:t>
            </a:r>
            <a:r>
              <a:rPr lang="en-US" sz="3600" b="1" u="sng" dirty="0" smtClean="0">
                <a:solidFill>
                  <a:schemeClr val="accent1"/>
                </a:solidFill>
              </a:rPr>
              <a:t>pin</a:t>
            </a:r>
            <a:r>
              <a:rPr lang="en-US" sz="3600" dirty="0" smtClean="0"/>
              <a:t> </a:t>
            </a:r>
            <a:r>
              <a:rPr lang="en-US" sz="3600" b="1" u="sng" dirty="0" smtClean="0">
                <a:solidFill>
                  <a:schemeClr val="accent1"/>
                </a:solidFill>
              </a:rPr>
              <a:t>cushion</a:t>
            </a:r>
            <a:r>
              <a:rPr lang="en-US" sz="3600" dirty="0" smtClean="0"/>
              <a:t> dye to cytoplasmic shrinkage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3"/>
          <a:stretch/>
        </p:blipFill>
        <p:spPr>
          <a:xfrm>
            <a:off x="3886200" y="3505200"/>
            <a:ext cx="4114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70507"/>
            <a:ext cx="8183880" cy="41879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3) </a:t>
            </a:r>
            <a:r>
              <a:rPr lang="en-US" sz="3600" dirty="0"/>
              <a:t>stratum </a:t>
            </a:r>
            <a:r>
              <a:rPr lang="en-US" sz="3600" b="1" u="sng" dirty="0" err="1" smtClean="0">
                <a:solidFill>
                  <a:schemeClr val="accent1"/>
                </a:solidFill>
              </a:rPr>
              <a:t>granulosum</a:t>
            </a:r>
            <a:r>
              <a:rPr lang="en-US" sz="3600" dirty="0" smtClean="0"/>
              <a:t> </a:t>
            </a:r>
            <a:endParaRPr lang="en-US" sz="3600" dirty="0"/>
          </a:p>
          <a:p>
            <a:pPr lvl="1"/>
            <a:r>
              <a:rPr lang="en-US" sz="3600" dirty="0"/>
              <a:t>a) </a:t>
            </a:r>
            <a:r>
              <a:rPr lang="en-US" sz="3600" dirty="0" smtClean="0"/>
              <a:t>grainy from </a:t>
            </a:r>
            <a:r>
              <a:rPr lang="en-US" sz="3600" b="1" u="sng" dirty="0" smtClean="0">
                <a:solidFill>
                  <a:schemeClr val="accent1"/>
                </a:solidFill>
              </a:rPr>
              <a:t>keratin formation</a:t>
            </a:r>
          </a:p>
          <a:p>
            <a:pPr lvl="1"/>
            <a:r>
              <a:rPr lang="en-US" sz="3600" dirty="0"/>
              <a:t>b</a:t>
            </a:r>
            <a:r>
              <a:rPr lang="en-US" sz="3600" dirty="0" smtClean="0"/>
              <a:t>) durable, </a:t>
            </a:r>
          </a:p>
          <a:p>
            <a:pPr marL="347472" lvl="1" indent="0">
              <a:buNone/>
            </a:pPr>
            <a:r>
              <a:rPr lang="en-US" sz="3600" dirty="0" smtClean="0"/>
              <a:t>water-resistant, </a:t>
            </a:r>
          </a:p>
          <a:p>
            <a:pPr marL="347472" lvl="1" indent="0">
              <a:buNone/>
            </a:pPr>
            <a:r>
              <a:rPr lang="en-US" sz="3600" dirty="0" smtClean="0"/>
              <a:t>basic structure of </a:t>
            </a:r>
          </a:p>
          <a:p>
            <a:pPr marL="347472" lvl="1" indent="0">
              <a:buNone/>
            </a:pPr>
            <a:r>
              <a:rPr lang="en-US" sz="3600" dirty="0" smtClean="0"/>
              <a:t>hair, calluses, nails    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33600"/>
            <a:ext cx="28194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4) </a:t>
            </a:r>
            <a:r>
              <a:rPr lang="en-US" sz="3600" dirty="0"/>
              <a:t>stratum </a:t>
            </a:r>
            <a:r>
              <a:rPr lang="en-US" sz="3600" b="1" u="sng" dirty="0" err="1" smtClean="0">
                <a:solidFill>
                  <a:schemeClr val="accent1"/>
                </a:solidFill>
              </a:rPr>
              <a:t>lucidum</a:t>
            </a:r>
            <a:r>
              <a:rPr lang="en-US" sz="3600" dirty="0" smtClean="0"/>
              <a:t> </a:t>
            </a:r>
            <a:endParaRPr lang="en-US" sz="3600" dirty="0"/>
          </a:p>
          <a:p>
            <a:pPr lvl="1"/>
            <a:r>
              <a:rPr lang="en-US" sz="3600" dirty="0" smtClean="0"/>
              <a:t>a</a:t>
            </a:r>
            <a:r>
              <a:rPr lang="en-US" sz="3600" dirty="0"/>
              <a:t>) </a:t>
            </a:r>
            <a:r>
              <a:rPr lang="en-US" sz="3600" dirty="0" smtClean="0"/>
              <a:t>clear layer found </a:t>
            </a:r>
            <a:r>
              <a:rPr lang="en-US" sz="3600" b="1" u="sng" dirty="0" smtClean="0">
                <a:solidFill>
                  <a:schemeClr val="accent1"/>
                </a:solidFill>
              </a:rPr>
              <a:t>ONLY</a:t>
            </a:r>
            <a:r>
              <a:rPr lang="en-US" sz="3600" dirty="0" smtClean="0"/>
              <a:t> in </a:t>
            </a:r>
            <a:r>
              <a:rPr lang="en-US" sz="3600" b="1" u="sng" dirty="0" smtClean="0">
                <a:solidFill>
                  <a:schemeClr val="accent1"/>
                </a:solidFill>
              </a:rPr>
              <a:t>soles &amp; palms</a:t>
            </a:r>
          </a:p>
          <a:p>
            <a:pPr marL="347472" lvl="1" indent="0">
              <a:buNone/>
            </a:pPr>
            <a:r>
              <a:rPr lang="en-US" sz="3600" dirty="0" smtClean="0"/>
              <a:t> b) densely packed cells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7"/>
          <a:stretch/>
        </p:blipFill>
        <p:spPr>
          <a:xfrm>
            <a:off x="502920" y="3003804"/>
            <a:ext cx="81076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694</TotalTime>
  <Words>680</Words>
  <Application>Microsoft Office PowerPoint</Application>
  <PresentationFormat>On-screen Show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Aspect</vt:lpstr>
      <vt:lpstr>Integumentary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Community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Integumentary System</dc:title>
  <dc:creator>Melissa Redding</dc:creator>
  <cp:lastModifiedBy>Melissa Redding</cp:lastModifiedBy>
  <cp:revision>47</cp:revision>
  <dcterms:created xsi:type="dcterms:W3CDTF">2015-11-05T15:00:42Z</dcterms:created>
  <dcterms:modified xsi:type="dcterms:W3CDTF">2015-11-09T16:17:42Z</dcterms:modified>
</cp:coreProperties>
</file>