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4" r:id="rId6"/>
    <p:sldId id="267" r:id="rId7"/>
    <p:sldId id="266" r:id="rId8"/>
    <p:sldId id="268" r:id="rId9"/>
    <p:sldId id="265" r:id="rId10"/>
    <p:sldId id="260" r:id="rId11"/>
    <p:sldId id="261" r:id="rId12"/>
    <p:sldId id="262" r:id="rId13"/>
    <p:sldId id="263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96802-E912-482F-BB34-C8127554BAE4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DC3C8-FA33-4CEC-855E-39552C11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00C6F5A-4968-4D5F-B76F-D9631E7B6D5E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B145681-DDAF-4C57-BBB2-5ADD5773D0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atin typeface="Bradley Hand ITC" panose="03070402050302030203" pitchFamily="66" charset="0"/>
              </a:rPr>
              <a:t>Human Life</a:t>
            </a:r>
            <a:endParaRPr lang="en-US" sz="7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redding\AppData\Local\Microsoft\Windows\Temporary Internet Files\Content.IE5\CEI6V866\MC9004393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533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48231E"/>
                </a:solidFill>
              </a:rPr>
              <a:t>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19200"/>
            <a:ext cx="859536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a</a:t>
            </a:r>
            <a:r>
              <a:rPr lang="en-US" sz="4600" dirty="0" smtClean="0"/>
              <a:t>bility of an organism to adjust to changes</a:t>
            </a:r>
          </a:p>
          <a:p>
            <a:pPr marL="0" indent="0">
              <a:buNone/>
            </a:pPr>
            <a:endParaRPr lang="en-US" sz="4600" dirty="0" smtClean="0"/>
          </a:p>
          <a:p>
            <a:pPr lvl="1">
              <a:lnSpc>
                <a:spcPct val="90000"/>
              </a:lnSpc>
            </a:pPr>
            <a:r>
              <a:rPr lang="en-US" altLang="en-US" sz="4600" b="1" u="sng" dirty="0" smtClean="0">
                <a:solidFill>
                  <a:schemeClr val="accent2"/>
                </a:solidFill>
              </a:rPr>
              <a:t>Irritability</a:t>
            </a:r>
            <a:r>
              <a:rPr lang="en-US" altLang="en-US" sz="4600" dirty="0"/>
              <a:t>: responding to change in immediate environment</a:t>
            </a:r>
          </a:p>
          <a:p>
            <a:pPr lvl="1">
              <a:lnSpc>
                <a:spcPct val="90000"/>
              </a:lnSpc>
            </a:pPr>
            <a:r>
              <a:rPr lang="en-US" altLang="en-US" sz="4600" b="1" u="sng" dirty="0">
                <a:solidFill>
                  <a:schemeClr val="accent2"/>
                </a:solidFill>
              </a:rPr>
              <a:t>Adaptability</a:t>
            </a:r>
            <a:r>
              <a:rPr lang="en-US" altLang="en-US" sz="4600" dirty="0"/>
              <a:t>: adjusting to longer-term changes</a:t>
            </a:r>
          </a:p>
          <a:p>
            <a:pPr lvl="2">
              <a:lnSpc>
                <a:spcPct val="90000"/>
              </a:lnSpc>
            </a:pPr>
            <a:r>
              <a:rPr lang="en-US" altLang="en-US" sz="4600" dirty="0" smtClean="0"/>
              <a:t>Examples</a:t>
            </a:r>
          </a:p>
          <a:p>
            <a:pPr lvl="3">
              <a:lnSpc>
                <a:spcPct val="90000"/>
              </a:lnSpc>
            </a:pPr>
            <a:r>
              <a:rPr lang="en-US" altLang="en-US" sz="4600" dirty="0"/>
              <a:t>m</a:t>
            </a:r>
            <a:r>
              <a:rPr lang="en-US" altLang="en-US" sz="4600" dirty="0" smtClean="0"/>
              <a:t>ove toward food/water</a:t>
            </a:r>
            <a:endParaRPr lang="en-US" altLang="en-US" sz="4600" dirty="0"/>
          </a:p>
          <a:p>
            <a:pPr lvl="3">
              <a:lnSpc>
                <a:spcPct val="90000"/>
              </a:lnSpc>
            </a:pPr>
            <a:r>
              <a:rPr lang="en-US" altLang="en-US" sz="4600" dirty="0" smtClean="0"/>
              <a:t>dog </a:t>
            </a:r>
            <a:r>
              <a:rPr lang="en-US" altLang="en-US" sz="4600" dirty="0"/>
              <a:t>barking at strangers</a:t>
            </a:r>
          </a:p>
          <a:p>
            <a:pPr lvl="3">
              <a:lnSpc>
                <a:spcPct val="90000"/>
              </a:lnSpc>
            </a:pPr>
            <a:r>
              <a:rPr lang="en-US" altLang="en-US" sz="4600" dirty="0"/>
              <a:t>fish scared by noise </a:t>
            </a:r>
          </a:p>
          <a:p>
            <a:pPr lvl="3">
              <a:lnSpc>
                <a:spcPct val="90000"/>
              </a:lnSpc>
            </a:pPr>
            <a:r>
              <a:rPr lang="en-US" altLang="en-US" sz="4600" dirty="0"/>
              <a:t>amoebas move toward prey</a:t>
            </a:r>
          </a:p>
          <a:p>
            <a:pPr lvl="3">
              <a:lnSpc>
                <a:spcPct val="90000"/>
              </a:lnSpc>
            </a:pPr>
            <a:r>
              <a:rPr lang="en-US" altLang="en-US" sz="4600" dirty="0"/>
              <a:t>heavier coat in </a:t>
            </a:r>
            <a:r>
              <a:rPr lang="en-US" altLang="en-US" sz="4600" dirty="0" smtClean="0"/>
              <a:t>winter/migrating</a:t>
            </a:r>
          </a:p>
          <a:p>
            <a:pPr lvl="3">
              <a:lnSpc>
                <a:spcPct val="90000"/>
              </a:lnSpc>
            </a:pPr>
            <a:r>
              <a:rPr lang="en-US" sz="4600" dirty="0"/>
              <a:t>w</a:t>
            </a:r>
            <a:r>
              <a:rPr lang="en-US" sz="4600" dirty="0" smtClean="0"/>
              <a:t>orkout </a:t>
            </a:r>
            <a:r>
              <a:rPr lang="en-US" sz="4600" dirty="0" smtClean="0">
                <a:sym typeface="Wingdings" panose="05000000000000000000" pitchFamily="2" charset="2"/>
              </a:rPr>
              <a:t> sweat</a:t>
            </a:r>
            <a:endParaRPr lang="en-US" sz="4600" dirty="0" smtClean="0"/>
          </a:p>
          <a:p>
            <a:endParaRPr lang="en-US" sz="4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48231E"/>
                </a:solidFill>
              </a:rPr>
              <a:t>Movement</a:t>
            </a:r>
            <a:endParaRPr lang="en-US" sz="6000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066800"/>
            <a:ext cx="859536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ransportation both internally and externally</a:t>
            </a:r>
          </a:p>
          <a:p>
            <a:r>
              <a:rPr lang="en-US" sz="3600" dirty="0"/>
              <a:t>a</a:t>
            </a:r>
            <a:r>
              <a:rPr lang="en-US" sz="3600" dirty="0" smtClean="0"/>
              <a:t>ctions of joints, organs, cells</a:t>
            </a:r>
          </a:p>
          <a:p>
            <a:pPr lvl="1"/>
            <a:r>
              <a:rPr lang="en-US" sz="3400" dirty="0"/>
              <a:t>c</a:t>
            </a:r>
            <a:r>
              <a:rPr lang="en-US" sz="3400" dirty="0" smtClean="0"/>
              <a:t>oordinating muscle group actions for breathing, heartbeat, digestive tract</a:t>
            </a:r>
          </a:p>
          <a:p>
            <a:pPr lvl="1"/>
            <a:r>
              <a:rPr lang="en-US" sz="3400" dirty="0"/>
              <a:t>s</a:t>
            </a:r>
            <a:r>
              <a:rPr lang="en-US" sz="3400" dirty="0" smtClean="0"/>
              <a:t>keletal muscles (voluntary)</a:t>
            </a:r>
          </a:p>
          <a:p>
            <a:pPr lvl="1"/>
            <a:r>
              <a:rPr lang="en-US" sz="3400" dirty="0"/>
              <a:t>g</a:t>
            </a:r>
            <a:r>
              <a:rPr lang="en-US" sz="3400" dirty="0" smtClean="0"/>
              <a:t>lands secreting</a:t>
            </a:r>
          </a:p>
          <a:p>
            <a:pPr lvl="1"/>
            <a:r>
              <a:rPr lang="en-US" sz="3400" dirty="0" smtClean="0"/>
              <a:t>blood cells moving through </a:t>
            </a:r>
          </a:p>
          <a:p>
            <a:pPr marL="170752" lvl="1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blood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62400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48231E"/>
                </a:solidFill>
              </a:rPr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990600"/>
            <a:ext cx="8595360" cy="5638800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hanges in the body through life including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Differentiation</a:t>
            </a:r>
            <a:r>
              <a:rPr lang="en-US" sz="3200" dirty="0" smtClean="0"/>
              <a:t>: </a:t>
            </a:r>
            <a:r>
              <a:rPr lang="en-US" altLang="en-US" sz="3200" dirty="0" smtClean="0"/>
              <a:t>cell </a:t>
            </a:r>
            <a:r>
              <a:rPr lang="en-US" altLang="en-US" sz="3200" dirty="0"/>
              <a:t>specialization due to a differential gene expression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Growth</a:t>
            </a:r>
            <a:r>
              <a:rPr lang="en-US" sz="3200" dirty="0" smtClean="0"/>
              <a:t>:  increase body size by increasing number of cells, amount of cellular material, and size of some cells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Renewal</a:t>
            </a:r>
            <a:r>
              <a:rPr lang="en-US" sz="3200" dirty="0" smtClean="0"/>
              <a:t>: formation of new cells for growth, repair or replacement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Reproduction</a:t>
            </a:r>
            <a:r>
              <a:rPr lang="en-US" sz="3200" dirty="0" smtClean="0"/>
              <a:t>:  formation of new organism from parent organism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77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48231E"/>
                </a:solidFill>
              </a:rPr>
              <a:t>Maintenance of </a:t>
            </a:r>
            <a:r>
              <a:rPr lang="en-US" sz="6000" dirty="0">
                <a:solidFill>
                  <a:srgbClr val="48231E"/>
                </a:solidFill>
              </a:rPr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/>
              <a:t>Oxygen  (O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dirty="0" smtClean="0"/>
              <a:t>)  </a:t>
            </a:r>
            <a:endParaRPr lang="en-US" sz="3600" dirty="0" smtClean="0"/>
          </a:p>
          <a:p>
            <a:pPr lvl="1"/>
            <a:r>
              <a:rPr lang="en-US" sz="4000" dirty="0"/>
              <a:t>g</a:t>
            </a:r>
            <a:r>
              <a:rPr lang="en-US" sz="4000" dirty="0" smtClean="0"/>
              <a:t>as </a:t>
            </a:r>
            <a:r>
              <a:rPr lang="en-US" sz="4000" dirty="0"/>
              <a:t>making up 20% of the air</a:t>
            </a:r>
          </a:p>
          <a:p>
            <a:pPr lvl="1"/>
            <a:r>
              <a:rPr lang="en-US" sz="4000" dirty="0" smtClean="0"/>
              <a:t>key </a:t>
            </a:r>
            <a:r>
              <a:rPr lang="en-US" sz="4000" dirty="0"/>
              <a:t>component in chemical reactions</a:t>
            </a:r>
          </a:p>
          <a:p>
            <a:pPr lvl="1"/>
            <a:r>
              <a:rPr lang="en-US" sz="4000" dirty="0" smtClean="0"/>
              <a:t>releases </a:t>
            </a:r>
            <a:r>
              <a:rPr lang="en-US" sz="4000" dirty="0"/>
              <a:t>energy from food </a:t>
            </a:r>
            <a:r>
              <a:rPr lang="en-US" sz="4000" dirty="0" smtClean="0"/>
              <a:t>substances    </a:t>
            </a:r>
            <a:endParaRPr lang="en-US" sz="4000" dirty="0"/>
          </a:p>
          <a:p>
            <a:endParaRPr lang="en-US" dirty="0"/>
          </a:p>
          <a:p>
            <a:pPr marL="17075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70752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91000"/>
            <a:ext cx="2667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48231E"/>
                </a:solidFill>
              </a:rPr>
              <a:t>Maintenance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717280" cy="493776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61625E"/>
              </a:buClr>
            </a:pPr>
            <a:r>
              <a:rPr lang="en-US" sz="4000" dirty="0" smtClean="0">
                <a:solidFill>
                  <a:srgbClr val="48231E"/>
                </a:solidFill>
              </a:rPr>
              <a:t>Nutrients :</a:t>
            </a:r>
            <a:r>
              <a:rPr lang="en-US" sz="3500" dirty="0" smtClean="0">
                <a:solidFill>
                  <a:srgbClr val="48231E"/>
                </a:solidFill>
              </a:rPr>
              <a:t>substances essential to survival </a:t>
            </a:r>
            <a:endParaRPr lang="en-US" sz="3500" dirty="0">
              <a:solidFill>
                <a:srgbClr val="48231E"/>
              </a:solidFill>
            </a:endParaRPr>
          </a:p>
          <a:p>
            <a:pPr lvl="1">
              <a:buClr>
                <a:srgbClr val="61625E"/>
              </a:buClr>
            </a:pPr>
            <a:r>
              <a:rPr lang="en-US" sz="4000" b="1" dirty="0" smtClean="0">
                <a:solidFill>
                  <a:schemeClr val="accent5"/>
                </a:solidFill>
              </a:rPr>
              <a:t>Macronutrients</a:t>
            </a:r>
            <a:r>
              <a:rPr lang="en-US" sz="4000" dirty="0" smtClean="0">
                <a:solidFill>
                  <a:srgbClr val="48231E"/>
                </a:solidFill>
              </a:rPr>
              <a:t> </a:t>
            </a:r>
            <a:r>
              <a:rPr lang="en-US" sz="3200" dirty="0" smtClean="0">
                <a:solidFill>
                  <a:srgbClr val="48231E"/>
                </a:solidFill>
              </a:rPr>
              <a:t>(required in large amounts)</a:t>
            </a:r>
            <a:endParaRPr lang="en-US" sz="3200" dirty="0">
              <a:solidFill>
                <a:srgbClr val="48231E"/>
              </a:solidFill>
            </a:endParaRPr>
          </a:p>
          <a:p>
            <a:pPr lvl="2">
              <a:buClr>
                <a:srgbClr val="61625E"/>
              </a:buClr>
            </a:pPr>
            <a:r>
              <a:rPr lang="en-US" sz="4000" dirty="0" smtClean="0">
                <a:solidFill>
                  <a:srgbClr val="48231E"/>
                </a:solidFill>
              </a:rPr>
              <a:t>1) </a:t>
            </a:r>
            <a:r>
              <a:rPr lang="en-US" sz="4000" b="1" dirty="0" smtClean="0">
                <a:solidFill>
                  <a:schemeClr val="accent5"/>
                </a:solidFill>
              </a:rPr>
              <a:t>Water</a:t>
            </a:r>
          </a:p>
          <a:p>
            <a:pPr lvl="3">
              <a:buClr>
                <a:srgbClr val="61625E"/>
              </a:buClr>
            </a:pPr>
            <a:r>
              <a:rPr lang="en-US" sz="3800" dirty="0">
                <a:solidFill>
                  <a:srgbClr val="48231E"/>
                </a:solidFill>
              </a:rPr>
              <a:t>b</a:t>
            </a:r>
            <a:r>
              <a:rPr lang="en-US" sz="3800" dirty="0" smtClean="0">
                <a:solidFill>
                  <a:srgbClr val="48231E"/>
                </a:solidFill>
              </a:rPr>
              <a:t>ody’s functional chemicals dissolved/</a:t>
            </a:r>
          </a:p>
          <a:p>
            <a:pPr marL="515239" lvl="3" indent="0">
              <a:buClr>
                <a:srgbClr val="61625E"/>
              </a:buClr>
              <a:buNone/>
            </a:pPr>
            <a:r>
              <a:rPr lang="en-US" sz="3800" dirty="0">
                <a:solidFill>
                  <a:srgbClr val="48231E"/>
                </a:solidFill>
              </a:rPr>
              <a:t> </a:t>
            </a:r>
            <a:r>
              <a:rPr lang="en-US" sz="3800" dirty="0" smtClean="0">
                <a:solidFill>
                  <a:srgbClr val="48231E"/>
                </a:solidFill>
              </a:rPr>
              <a:t>   transported</a:t>
            </a:r>
          </a:p>
          <a:p>
            <a:pPr lvl="3">
              <a:buClr>
                <a:srgbClr val="61625E"/>
              </a:buClr>
            </a:pPr>
            <a:r>
              <a:rPr lang="en-US" sz="3800" dirty="0">
                <a:solidFill>
                  <a:srgbClr val="48231E"/>
                </a:solidFill>
              </a:rPr>
              <a:t>e</a:t>
            </a:r>
            <a:r>
              <a:rPr lang="en-US" sz="3800" dirty="0" smtClean="0">
                <a:solidFill>
                  <a:srgbClr val="48231E"/>
                </a:solidFill>
              </a:rPr>
              <a:t>nvironment for chemical reactions</a:t>
            </a:r>
          </a:p>
          <a:p>
            <a:pPr lvl="3">
              <a:buClr>
                <a:srgbClr val="61625E"/>
              </a:buClr>
            </a:pPr>
            <a:r>
              <a:rPr lang="en-US" sz="3800" dirty="0">
                <a:solidFill>
                  <a:srgbClr val="48231E"/>
                </a:solidFill>
              </a:rPr>
              <a:t>m</a:t>
            </a:r>
            <a:r>
              <a:rPr lang="en-US" sz="3800" dirty="0" smtClean="0">
                <a:solidFill>
                  <a:srgbClr val="48231E"/>
                </a:solidFill>
              </a:rPr>
              <a:t>ost abundant component (70% mass)</a:t>
            </a:r>
          </a:p>
          <a:p>
            <a:pPr lvl="3">
              <a:buClr>
                <a:srgbClr val="61625E"/>
              </a:buClr>
            </a:pPr>
            <a:r>
              <a:rPr lang="en-US" sz="3800" dirty="0">
                <a:solidFill>
                  <a:srgbClr val="48231E"/>
                </a:solidFill>
              </a:rPr>
              <a:t>r</a:t>
            </a:r>
            <a:r>
              <a:rPr lang="en-US" sz="3800" dirty="0" smtClean="0">
                <a:solidFill>
                  <a:srgbClr val="48231E"/>
                </a:solidFill>
              </a:rPr>
              <a:t>egulates temperature</a:t>
            </a:r>
          </a:p>
          <a:p>
            <a:pPr lvl="3">
              <a:buClr>
                <a:srgbClr val="61625E"/>
              </a:buClr>
            </a:pPr>
            <a:r>
              <a:rPr lang="en-US" sz="3800" dirty="0">
                <a:solidFill>
                  <a:srgbClr val="48231E"/>
                </a:solidFill>
              </a:rPr>
              <a:t>c</a:t>
            </a:r>
            <a:r>
              <a:rPr lang="en-US" sz="3800" dirty="0" smtClean="0">
                <a:solidFill>
                  <a:srgbClr val="48231E"/>
                </a:solidFill>
              </a:rPr>
              <a:t>ushions, protects, lubricates   </a:t>
            </a:r>
            <a:endParaRPr lang="en-US" sz="3800" dirty="0">
              <a:solidFill>
                <a:srgbClr val="48231E"/>
              </a:solidFill>
            </a:endParaRPr>
          </a:p>
        </p:txBody>
      </p:sp>
      <p:pic>
        <p:nvPicPr>
          <p:cNvPr id="1026" name="Picture 2" descr="C:\Users\mredding\AppData\Local\Microsoft\Windows\Temporary Internet Files\Content.IE5\EFEM0GDZ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56" y="4484511"/>
            <a:ext cx="259644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48231E"/>
                </a:solidFill>
              </a:rPr>
              <a:t>Maintenance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407152"/>
          </a:xfrm>
        </p:spPr>
        <p:txBody>
          <a:bodyPr/>
          <a:lstStyle/>
          <a:p>
            <a:pPr lvl="0">
              <a:buClr>
                <a:srgbClr val="61625E"/>
              </a:buClr>
            </a:pPr>
            <a:r>
              <a:rPr lang="en-US" sz="3400" dirty="0">
                <a:solidFill>
                  <a:srgbClr val="48231E"/>
                </a:solidFill>
              </a:rPr>
              <a:t>Nutrients    </a:t>
            </a:r>
          </a:p>
          <a:p>
            <a:pPr lvl="1">
              <a:buClr>
                <a:srgbClr val="61625E"/>
              </a:buClr>
            </a:pPr>
            <a:r>
              <a:rPr lang="en-US" sz="3400" b="1" dirty="0">
                <a:solidFill>
                  <a:schemeClr val="accent5"/>
                </a:solidFill>
              </a:rPr>
              <a:t>Macronutrients</a:t>
            </a:r>
            <a:r>
              <a:rPr lang="en-US" sz="3400" dirty="0">
                <a:solidFill>
                  <a:srgbClr val="48231E"/>
                </a:solidFill>
              </a:rPr>
              <a:t> </a:t>
            </a:r>
            <a:r>
              <a:rPr lang="en-US" sz="2700" dirty="0">
                <a:solidFill>
                  <a:srgbClr val="48231E"/>
                </a:solidFill>
              </a:rPr>
              <a:t>(required in large amounts</a:t>
            </a:r>
            <a:r>
              <a:rPr lang="en-US" sz="2700" dirty="0" smtClean="0">
                <a:solidFill>
                  <a:srgbClr val="48231E"/>
                </a:solidFill>
              </a:rPr>
              <a:t>)</a:t>
            </a:r>
          </a:p>
          <a:p>
            <a:pPr lvl="3">
              <a:buClr>
                <a:srgbClr val="61625E"/>
              </a:buClr>
            </a:pPr>
            <a:r>
              <a:rPr lang="en-US" sz="3400" dirty="0">
                <a:solidFill>
                  <a:srgbClr val="48231E"/>
                </a:solidFill>
              </a:rPr>
              <a:t>1</a:t>
            </a:r>
            <a:r>
              <a:rPr lang="en-US" sz="3400" dirty="0" smtClean="0">
                <a:solidFill>
                  <a:srgbClr val="48231E"/>
                </a:solidFill>
              </a:rPr>
              <a:t>) </a:t>
            </a:r>
            <a:r>
              <a:rPr lang="en-US" sz="3400" b="1" dirty="0" smtClean="0">
                <a:solidFill>
                  <a:schemeClr val="accent5"/>
                </a:solidFill>
              </a:rPr>
              <a:t>Energy-Yielding   :</a:t>
            </a:r>
            <a:r>
              <a:rPr lang="en-US" sz="3200" b="1" dirty="0">
                <a:solidFill>
                  <a:srgbClr val="AFA14B"/>
                </a:solidFill>
              </a:rPr>
              <a:t>carbs, lipids</a:t>
            </a:r>
          </a:p>
          <a:p>
            <a:pPr lvl="2">
              <a:buClr>
                <a:srgbClr val="61625E"/>
              </a:buClr>
            </a:pPr>
            <a:r>
              <a:rPr lang="en-US" sz="3400" dirty="0" smtClean="0"/>
              <a:t>  2) </a:t>
            </a:r>
            <a:r>
              <a:rPr lang="en-US" sz="3400" b="1" dirty="0" smtClean="0">
                <a:solidFill>
                  <a:schemeClr val="accent5"/>
                </a:solidFill>
              </a:rPr>
              <a:t>Body Building  :proteins</a:t>
            </a:r>
          </a:p>
          <a:p>
            <a:pPr marL="342202" lvl="2" indent="0">
              <a:buClr>
                <a:srgbClr val="61625E"/>
              </a:buClr>
              <a:buNone/>
            </a:pPr>
            <a:endParaRPr lang="en-US" sz="3200" b="1" dirty="0"/>
          </a:p>
          <a:p>
            <a:pPr lvl="1">
              <a:buClr>
                <a:srgbClr val="61625E"/>
              </a:buClr>
            </a:pPr>
            <a:r>
              <a:rPr lang="en-US" sz="3400" b="1" dirty="0" smtClean="0">
                <a:solidFill>
                  <a:schemeClr val="accent5"/>
                </a:solidFill>
              </a:rPr>
              <a:t>Micronutrients</a:t>
            </a:r>
          </a:p>
          <a:p>
            <a:pPr marL="170752" lvl="1" indent="0">
              <a:buClr>
                <a:srgbClr val="61625E"/>
              </a:buClr>
              <a:buNone/>
            </a:pPr>
            <a:r>
              <a:rPr lang="en-US" sz="3400" dirty="0">
                <a:solidFill>
                  <a:srgbClr val="48231E"/>
                </a:solidFill>
              </a:rPr>
              <a:t>	</a:t>
            </a:r>
            <a:r>
              <a:rPr lang="en-US" sz="3400" dirty="0" smtClean="0">
                <a:solidFill>
                  <a:srgbClr val="48231E"/>
                </a:solidFill>
              </a:rPr>
              <a:t>1)  </a:t>
            </a:r>
            <a:r>
              <a:rPr lang="en-US" sz="3400" b="1" dirty="0">
                <a:solidFill>
                  <a:schemeClr val="accent5"/>
                </a:solidFill>
              </a:rPr>
              <a:t>V</a:t>
            </a:r>
            <a:r>
              <a:rPr lang="en-US" sz="3400" b="1" dirty="0" smtClean="0">
                <a:solidFill>
                  <a:schemeClr val="accent5"/>
                </a:solidFill>
              </a:rPr>
              <a:t>itamins</a:t>
            </a:r>
          </a:p>
          <a:p>
            <a:pPr marL="170752" lvl="1" indent="0">
              <a:buClr>
                <a:srgbClr val="61625E"/>
              </a:buClr>
              <a:buNone/>
            </a:pPr>
            <a:r>
              <a:rPr lang="en-US" sz="3400" dirty="0">
                <a:solidFill>
                  <a:srgbClr val="48231E"/>
                </a:solidFill>
              </a:rPr>
              <a:t>	</a:t>
            </a:r>
            <a:r>
              <a:rPr lang="en-US" sz="3400" dirty="0" smtClean="0">
                <a:solidFill>
                  <a:srgbClr val="48231E"/>
                </a:solidFill>
              </a:rPr>
              <a:t>2)  </a:t>
            </a:r>
            <a:r>
              <a:rPr lang="en-US" sz="3400" b="1" dirty="0">
                <a:solidFill>
                  <a:schemeClr val="accent5"/>
                </a:solidFill>
              </a:rPr>
              <a:t>M</a:t>
            </a:r>
            <a:r>
              <a:rPr lang="en-US" sz="3400" b="1" dirty="0" smtClean="0">
                <a:solidFill>
                  <a:schemeClr val="accent5"/>
                </a:solidFill>
              </a:rPr>
              <a:t>inerals</a:t>
            </a:r>
            <a:endParaRPr lang="en-US" sz="3400" b="1" dirty="0">
              <a:solidFill>
                <a:schemeClr val="accent5"/>
              </a:solidFill>
            </a:endParaRPr>
          </a:p>
          <a:p>
            <a:pPr lvl="1">
              <a:buClr>
                <a:srgbClr val="61625E"/>
              </a:buClr>
            </a:pPr>
            <a:endParaRPr lang="en-US" sz="2700" dirty="0">
              <a:solidFill>
                <a:srgbClr val="48231E"/>
              </a:solidFill>
            </a:endParaRPr>
          </a:p>
        </p:txBody>
      </p:sp>
      <p:pic>
        <p:nvPicPr>
          <p:cNvPr id="2050" name="Picture 2" descr="C:\Users\mredding\AppData\Local\Microsoft\Windows\Temporary Internet Files\Content.IE5\EFEM0GDZ\MP9004117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5" y="3733800"/>
            <a:ext cx="2540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0"/>
            <a:ext cx="2619375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/>
        </p:blipFill>
        <p:spPr>
          <a:xfrm>
            <a:off x="6211455" y="5095875"/>
            <a:ext cx="2362200" cy="16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48231E"/>
                </a:solidFill>
              </a:rPr>
              <a:t>Maintenance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Temperature</a:t>
            </a:r>
          </a:p>
          <a:p>
            <a:pPr lvl="1"/>
            <a:r>
              <a:rPr lang="en-US" sz="4000" dirty="0" smtClean="0"/>
              <a:t>a measurement of heat (product of metabolic reactions)</a:t>
            </a:r>
          </a:p>
          <a:p>
            <a:pPr lvl="1"/>
            <a:r>
              <a:rPr lang="en-US" sz="4000" dirty="0"/>
              <a:t>n</a:t>
            </a:r>
            <a:r>
              <a:rPr lang="en-US" sz="4000" dirty="0" smtClean="0"/>
              <a:t>arrow range for chemical reactions</a:t>
            </a:r>
          </a:p>
          <a:p>
            <a:pPr lvl="1"/>
            <a:endParaRPr lang="en-US" sz="4000" dirty="0" smtClean="0"/>
          </a:p>
          <a:p>
            <a:pPr lvl="0">
              <a:buClr>
                <a:srgbClr val="61625E"/>
              </a:buClr>
            </a:pPr>
            <a:endParaRPr lang="en-US" dirty="0">
              <a:solidFill>
                <a:srgbClr val="48231E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3074" name="Picture 2" descr="C:\Users\mredding\AppData\Local\Microsoft\Windows\Temporary Internet Files\Content.IE5\EFEM0GDZ\MC9003200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91624"/>
            <a:ext cx="1828800" cy="23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redding\AppData\Local\Microsoft\Windows\Temporary Internet Files\Content.IE5\CEI6V866\MC9003713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58324"/>
            <a:ext cx="2209800" cy="17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rgbClr val="48231E"/>
                </a:solidFill>
              </a:rPr>
              <a:t>Maintenance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5475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/>
                </a:solidFill>
              </a:rPr>
              <a:t>Pressure</a:t>
            </a:r>
          </a:p>
          <a:p>
            <a:pPr lvl="1">
              <a:buClr>
                <a:srgbClr val="61625E"/>
              </a:buClr>
            </a:pPr>
            <a:r>
              <a:rPr lang="en-US" sz="4000" dirty="0" smtClean="0">
                <a:solidFill>
                  <a:srgbClr val="48231E"/>
                </a:solidFill>
              </a:rPr>
              <a:t>force </a:t>
            </a:r>
            <a:r>
              <a:rPr lang="en-US" sz="4000" dirty="0">
                <a:solidFill>
                  <a:srgbClr val="48231E"/>
                </a:solidFill>
              </a:rPr>
              <a:t>exerted by </a:t>
            </a:r>
            <a:r>
              <a:rPr lang="en-US" sz="4000" dirty="0" smtClean="0">
                <a:solidFill>
                  <a:srgbClr val="48231E"/>
                </a:solidFill>
              </a:rPr>
              <a:t>a substance </a:t>
            </a:r>
            <a:r>
              <a:rPr lang="en-US" sz="4000" dirty="0">
                <a:solidFill>
                  <a:srgbClr val="48231E"/>
                </a:solidFill>
              </a:rPr>
              <a:t>in contact with another substance</a:t>
            </a:r>
          </a:p>
          <a:p>
            <a:pPr lvl="1">
              <a:buClr>
                <a:srgbClr val="61625E"/>
              </a:buClr>
            </a:pPr>
            <a:r>
              <a:rPr lang="en-US" sz="3200" b="1" i="1" dirty="0">
                <a:solidFill>
                  <a:schemeClr val="accent5"/>
                </a:solidFill>
              </a:rPr>
              <a:t>Dynamic pressure </a:t>
            </a:r>
            <a:r>
              <a:rPr lang="en-US" sz="3200" dirty="0" smtClean="0">
                <a:solidFill>
                  <a:srgbClr val="48231E"/>
                </a:solidFill>
              </a:rPr>
              <a:t>(</a:t>
            </a:r>
            <a:r>
              <a:rPr lang="en-US" dirty="0" err="1" smtClean="0">
                <a:solidFill>
                  <a:srgbClr val="48231E"/>
                </a:solidFill>
              </a:rPr>
              <a:t>aka</a:t>
            </a:r>
            <a:r>
              <a:rPr lang="en-US" sz="3200" dirty="0" err="1" smtClean="0">
                <a:solidFill>
                  <a:srgbClr val="48231E"/>
                </a:solidFill>
              </a:rPr>
              <a:t>~</a:t>
            </a:r>
            <a:r>
              <a:rPr lang="en-US" sz="3200" i="1" dirty="0" err="1" smtClean="0">
                <a:solidFill>
                  <a:srgbClr val="48231E"/>
                </a:solidFill>
              </a:rPr>
              <a:t>hydrostatic</a:t>
            </a:r>
            <a:r>
              <a:rPr lang="en-US" sz="3200" dirty="0" smtClean="0">
                <a:solidFill>
                  <a:srgbClr val="48231E"/>
                </a:solidFill>
              </a:rPr>
              <a:t>)of </a:t>
            </a:r>
            <a:r>
              <a:rPr lang="en-US" sz="3200" dirty="0">
                <a:solidFill>
                  <a:srgbClr val="48231E"/>
                </a:solidFill>
              </a:rPr>
              <a:t>body fluids: </a:t>
            </a:r>
            <a:r>
              <a:rPr lang="en-US" sz="2800" dirty="0">
                <a:solidFill>
                  <a:srgbClr val="48231E"/>
                </a:solidFill>
              </a:rPr>
              <a:t>BP must be great enough to enable blood to reach all tissues yet low enough not to cause problems with blood vessels</a:t>
            </a:r>
          </a:p>
          <a:p>
            <a:pPr lvl="1">
              <a:buClr>
                <a:srgbClr val="61625E"/>
              </a:buClr>
            </a:pPr>
            <a:r>
              <a:rPr lang="en-US" sz="3200" b="1" dirty="0">
                <a:solidFill>
                  <a:schemeClr val="accent5"/>
                </a:solidFill>
              </a:rPr>
              <a:t>Atmospheric</a:t>
            </a:r>
            <a:r>
              <a:rPr lang="en-US" sz="3200" dirty="0">
                <a:solidFill>
                  <a:srgbClr val="48231E"/>
                </a:solidFill>
              </a:rPr>
              <a:t> : exerted by the mixture of gases (N</a:t>
            </a:r>
            <a:r>
              <a:rPr lang="en-US" sz="2400" dirty="0">
                <a:solidFill>
                  <a:srgbClr val="48231E"/>
                </a:solidFill>
              </a:rPr>
              <a:t>2</a:t>
            </a:r>
            <a:r>
              <a:rPr lang="en-US" sz="3200" dirty="0">
                <a:solidFill>
                  <a:srgbClr val="48231E"/>
                </a:solidFill>
              </a:rPr>
              <a:t>, O</a:t>
            </a:r>
            <a:r>
              <a:rPr lang="en-US" sz="2400" dirty="0">
                <a:solidFill>
                  <a:srgbClr val="48231E"/>
                </a:solidFill>
              </a:rPr>
              <a:t>2</a:t>
            </a:r>
            <a:r>
              <a:rPr lang="en-US" sz="3200" dirty="0">
                <a:solidFill>
                  <a:srgbClr val="48231E"/>
                </a:solidFill>
              </a:rPr>
              <a:t>) in atmosphere</a:t>
            </a:r>
          </a:p>
          <a:p>
            <a:endParaRPr lang="en-US" sz="3200" dirty="0"/>
          </a:p>
        </p:txBody>
      </p:sp>
      <p:pic>
        <p:nvPicPr>
          <p:cNvPr id="4098" name="Picture 2" descr="C:\Users\mredding\AppData\Local\Microsoft\Windows\Temporary Internet Files\Content.IE5\JC95SRN1\MP9004230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8800"/>
            <a:ext cx="1676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i="1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?? </a:t>
            </a:r>
            <a:r>
              <a:rPr lang="en-US" sz="8000" i="1" smtClean="0">
                <a:latin typeface="FrankRuehl" panose="020E0503060101010101" pitchFamily="34" charset="-79"/>
                <a:cs typeface="FrankRuehl" panose="020E0503060101010101" pitchFamily="34" charset="-79"/>
              </a:rPr>
              <a:t>Questions ??</a:t>
            </a:r>
            <a:endParaRPr lang="en-US" sz="8000" i="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4876800" cy="4267200"/>
          </a:xfrm>
        </p:spPr>
      </p:pic>
    </p:spTree>
    <p:extLst>
      <p:ext uri="{BB962C8B-B14F-4D97-AF65-F5344CB8AC3E}">
        <p14:creationId xmlns:p14="http://schemas.microsoft.com/office/powerpoint/2010/main" val="35523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Functions of Life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solidFill>
                  <a:schemeClr val="accent4"/>
                </a:solidFill>
              </a:rPr>
              <a:t>Different organ systems have different functions thereby performing unique roles in physiology.</a:t>
            </a:r>
            <a:endParaRPr lang="en-US" sz="54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Organization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102352"/>
          </a:xfrm>
        </p:spPr>
        <p:txBody>
          <a:bodyPr>
            <a:normAutofit lnSpcReduction="10000"/>
          </a:bodyPr>
          <a:lstStyle/>
          <a:p>
            <a:r>
              <a:rPr lang="en-US" sz="4000" i="1" dirty="0" smtClean="0"/>
              <a:t>Trillions of cells organized to maintain distinct internal compartments.</a:t>
            </a:r>
          </a:p>
          <a:p>
            <a:r>
              <a:rPr lang="en-US" sz="4000" b="1" i="1" dirty="0" smtClean="0"/>
              <a:t>cell membrane</a:t>
            </a:r>
            <a:r>
              <a:rPr lang="en-US" sz="4000" dirty="0" smtClean="0"/>
              <a:t>:  </a:t>
            </a:r>
            <a:r>
              <a:rPr lang="en-US" sz="4000" dirty="0" smtClean="0">
                <a:solidFill>
                  <a:schemeClr val="accent4"/>
                </a:solidFill>
              </a:rPr>
              <a:t>contains/separates</a:t>
            </a:r>
          </a:p>
          <a:p>
            <a:r>
              <a:rPr lang="en-US" sz="4000" b="1" i="1" dirty="0"/>
              <a:t>b</a:t>
            </a:r>
            <a:r>
              <a:rPr lang="en-US" sz="4000" b="1" i="1" dirty="0" smtClean="0"/>
              <a:t>lood vessels</a:t>
            </a:r>
            <a:r>
              <a:rPr lang="en-US" sz="4000" dirty="0" smtClean="0"/>
              <a:t>:  </a:t>
            </a:r>
            <a:r>
              <a:rPr lang="en-US" sz="4000" dirty="0">
                <a:solidFill>
                  <a:schemeClr val="accent4"/>
                </a:solidFill>
              </a:rPr>
              <a:t>contains/separates</a:t>
            </a:r>
          </a:p>
          <a:p>
            <a:r>
              <a:rPr lang="en-US" sz="4000" b="1" i="1" dirty="0" smtClean="0"/>
              <a:t>nerves &amp; muscles</a:t>
            </a:r>
            <a:r>
              <a:rPr lang="en-US" sz="4000" dirty="0" smtClean="0"/>
              <a:t>:  </a:t>
            </a:r>
            <a:r>
              <a:rPr lang="en-US" sz="4000" dirty="0" smtClean="0">
                <a:solidFill>
                  <a:schemeClr val="accent4"/>
                </a:solidFill>
              </a:rPr>
              <a:t>wrapped in C.T. to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4"/>
                </a:solidFill>
              </a:rPr>
              <a:t> </a:t>
            </a:r>
            <a:r>
              <a:rPr lang="en-US" sz="4000" dirty="0" smtClean="0">
                <a:solidFill>
                  <a:schemeClr val="accent4"/>
                </a:solidFill>
              </a:rPr>
              <a:t>                                    separate </a:t>
            </a:r>
          </a:p>
          <a:p>
            <a:r>
              <a:rPr lang="en-US" sz="4000" b="1" i="1" dirty="0" smtClean="0"/>
              <a:t>skin</a:t>
            </a:r>
            <a:r>
              <a:rPr lang="en-US" sz="4000" dirty="0" smtClean="0"/>
              <a:t>: </a:t>
            </a:r>
            <a:r>
              <a:rPr lang="en-US" sz="4000" dirty="0" smtClean="0">
                <a:solidFill>
                  <a:schemeClr val="accent4"/>
                </a:solidFill>
              </a:rPr>
              <a:t>barrier  </a:t>
            </a:r>
          </a:p>
          <a:p>
            <a:pPr marL="0" indent="0">
              <a:buNone/>
            </a:pPr>
            <a:r>
              <a:rPr lang="en-US" sz="4000" dirty="0" smtClean="0"/>
              <a:t> </a:t>
            </a:r>
          </a:p>
          <a:p>
            <a:endParaRPr lang="en-US" dirty="0"/>
          </a:p>
        </p:txBody>
      </p:sp>
      <p:pic>
        <p:nvPicPr>
          <p:cNvPr id="2050" name="Picture 2" descr="C:\Users\mredding\AppData\Local\Microsoft\Windows\Temporary Internet Files\Content.IE5\CEI6V866\MP90039023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2999"/>
            <a:ext cx="5029200" cy="16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48231E"/>
                </a:solidFill>
              </a:rPr>
              <a:t>Energy Transfer/Metabolism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First Law of Thermodynamics</a:t>
            </a:r>
          </a:p>
          <a:p>
            <a:pPr marL="0" indent="0">
              <a:buNone/>
            </a:pPr>
            <a:r>
              <a:rPr lang="en-US" sz="4800" dirty="0" smtClean="0"/>
              <a:t>   </a:t>
            </a:r>
            <a:r>
              <a:rPr lang="en-US" sz="4800" b="1" dirty="0" smtClean="0"/>
              <a:t>Energy can neither be created </a:t>
            </a:r>
          </a:p>
          <a:p>
            <a:pPr marL="0" indent="0">
              <a:buNone/>
            </a:pPr>
            <a:r>
              <a:rPr lang="en-US" sz="4800" b="1" dirty="0"/>
              <a:t> </a:t>
            </a:r>
            <a:r>
              <a:rPr lang="en-US" sz="4800" b="1" dirty="0" smtClean="0"/>
              <a:t>  nor destroyed-- </a:t>
            </a:r>
            <a:r>
              <a:rPr lang="en-US" sz="4800" b="1" dirty="0"/>
              <a:t>i</a:t>
            </a:r>
            <a:r>
              <a:rPr lang="en-US" sz="4800" b="1" dirty="0" smtClean="0"/>
              <a:t>t can only </a:t>
            </a:r>
          </a:p>
          <a:p>
            <a:pPr marL="0" indent="0">
              <a:buNone/>
            </a:pPr>
            <a:r>
              <a:rPr lang="en-US" sz="4800" b="1" dirty="0"/>
              <a:t> </a:t>
            </a:r>
            <a:r>
              <a:rPr lang="en-US" sz="4800" b="1" dirty="0" smtClean="0"/>
              <a:t>                                   change form.</a:t>
            </a:r>
            <a:r>
              <a:rPr lang="en-US" sz="4800" dirty="0" smtClean="0"/>
              <a:t> </a:t>
            </a:r>
          </a:p>
          <a:p>
            <a:pPr marL="0" indent="0">
              <a:buNone/>
            </a:pPr>
            <a:endParaRPr lang="en-US" sz="4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4953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48231E"/>
                </a:solidFill>
              </a:rPr>
              <a:t>Energy Transfer/Metabolism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lvl="0">
              <a:buClr>
                <a:srgbClr val="61625E"/>
              </a:buClr>
            </a:pPr>
            <a:r>
              <a:rPr lang="en-US" sz="4800" b="1" dirty="0" smtClean="0">
                <a:solidFill>
                  <a:schemeClr val="accent4"/>
                </a:solidFill>
              </a:rPr>
              <a:t>Anabolism</a:t>
            </a:r>
            <a:r>
              <a:rPr lang="en-US" sz="4800" dirty="0" smtClean="0">
                <a:solidFill>
                  <a:srgbClr val="48231E"/>
                </a:solidFill>
              </a:rPr>
              <a:t>:  smaller, simpler molecules combined into larger more complex substances</a:t>
            </a:r>
            <a:endParaRPr lang="en-US" sz="4800" dirty="0">
              <a:solidFill>
                <a:srgbClr val="48231E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/>
          <a:stretch/>
        </p:blipFill>
        <p:spPr>
          <a:xfrm>
            <a:off x="4495800" y="1447800"/>
            <a:ext cx="4267200" cy="4648200"/>
          </a:xfrm>
        </p:spPr>
      </p:pic>
    </p:spTree>
    <p:extLst>
      <p:ext uri="{BB962C8B-B14F-4D97-AF65-F5344CB8AC3E}">
        <p14:creationId xmlns:p14="http://schemas.microsoft.com/office/powerpoint/2010/main" val="37383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48231E"/>
                </a:solidFill>
              </a:rPr>
              <a:t>Energy Transfer/Metabolism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"/>
          <a:stretch/>
        </p:blipFill>
        <p:spPr>
          <a:xfrm>
            <a:off x="381001" y="1524000"/>
            <a:ext cx="4114800" cy="4495799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61625E"/>
              </a:buClr>
            </a:pPr>
            <a:r>
              <a:rPr lang="en-US" sz="4400" b="1" dirty="0">
                <a:solidFill>
                  <a:srgbClr val="848058"/>
                </a:solidFill>
              </a:rPr>
              <a:t>Catabolism</a:t>
            </a:r>
            <a:r>
              <a:rPr lang="en-US" sz="4400" dirty="0">
                <a:solidFill>
                  <a:srgbClr val="48231E"/>
                </a:solidFill>
              </a:rPr>
              <a:t>: larger more complex substances are broken down into smaller simpler molecules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48231E"/>
                </a:solidFill>
              </a:rPr>
              <a:t>Energy Transfer/Metabolism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61625E"/>
              </a:buClr>
            </a:pPr>
            <a:r>
              <a:rPr lang="en-US" sz="4400" b="1" dirty="0" smtClean="0">
                <a:solidFill>
                  <a:schemeClr val="accent4"/>
                </a:solidFill>
              </a:rPr>
              <a:t>Metabolism</a:t>
            </a:r>
            <a:r>
              <a:rPr lang="en-US" sz="4400" dirty="0" smtClean="0">
                <a:solidFill>
                  <a:srgbClr val="48231E"/>
                </a:solidFill>
              </a:rPr>
              <a:t>:  sum of all anabolic and catabolic reactions that take place in the body</a:t>
            </a:r>
            <a:endParaRPr lang="en-US" sz="4400" dirty="0">
              <a:solidFill>
                <a:srgbClr val="48231E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723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48231E"/>
                </a:solidFill>
              </a:rPr>
              <a:t>Energy Transfer/Metabolism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Examples in the body</a:t>
            </a:r>
          </a:p>
          <a:p>
            <a:pPr lvl="1"/>
            <a:r>
              <a:rPr lang="en-US" sz="4400" dirty="0" smtClean="0"/>
              <a:t>Respiration</a:t>
            </a:r>
          </a:p>
          <a:p>
            <a:pPr lvl="1"/>
            <a:r>
              <a:rPr lang="en-US" sz="4400" dirty="0" smtClean="0"/>
              <a:t>Digestion</a:t>
            </a:r>
          </a:p>
          <a:p>
            <a:pPr lvl="1"/>
            <a:r>
              <a:rPr lang="en-US" sz="4400" dirty="0" smtClean="0"/>
              <a:t>Excretion</a:t>
            </a:r>
          </a:p>
          <a:p>
            <a:pPr lvl="1"/>
            <a:r>
              <a:rPr lang="en-US" sz="4400" dirty="0" smtClean="0"/>
              <a:t>Absorption </a:t>
            </a:r>
          </a:p>
          <a:p>
            <a:pPr lvl="1"/>
            <a:r>
              <a:rPr lang="en-US" sz="4400" dirty="0" smtClean="0"/>
              <a:t>Assimilation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20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48231E"/>
                </a:solidFill>
              </a:rPr>
              <a:t>Energy Transfer/Metabolism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Clr>
                <a:srgbClr val="61625E"/>
              </a:buClr>
            </a:pPr>
            <a:r>
              <a:rPr lang="en-US" sz="4800" dirty="0" smtClean="0">
                <a:solidFill>
                  <a:srgbClr val="48231E"/>
                </a:solidFill>
              </a:rPr>
              <a:t>ATP</a:t>
            </a:r>
          </a:p>
          <a:p>
            <a:pPr lvl="0">
              <a:buClr>
                <a:srgbClr val="61625E"/>
              </a:buClr>
            </a:pPr>
            <a:r>
              <a:rPr lang="en-US" sz="4800" dirty="0" smtClean="0">
                <a:solidFill>
                  <a:srgbClr val="48231E"/>
                </a:solidFill>
              </a:rPr>
              <a:t>Adenosine triphosphate</a:t>
            </a:r>
          </a:p>
          <a:p>
            <a:pPr lvl="0">
              <a:buClr>
                <a:srgbClr val="61625E"/>
              </a:buClr>
            </a:pPr>
            <a:r>
              <a:rPr lang="en-US" sz="4800" dirty="0" smtClean="0">
                <a:solidFill>
                  <a:srgbClr val="48231E"/>
                </a:solidFill>
              </a:rPr>
              <a:t>Every cell uses to store and release </a:t>
            </a:r>
          </a:p>
          <a:p>
            <a:pPr marL="0" lvl="0" indent="0">
              <a:buClr>
                <a:srgbClr val="61625E"/>
              </a:buClr>
              <a:buNone/>
            </a:pPr>
            <a:r>
              <a:rPr lang="en-US" sz="4800" dirty="0">
                <a:solidFill>
                  <a:srgbClr val="48231E"/>
                </a:solidFill>
              </a:rPr>
              <a:t> </a:t>
            </a:r>
            <a:r>
              <a:rPr lang="en-US" sz="4800" dirty="0" smtClean="0">
                <a:solidFill>
                  <a:srgbClr val="48231E"/>
                </a:solidFill>
              </a:rPr>
              <a:t>energy! </a:t>
            </a:r>
          </a:p>
          <a:p>
            <a:pPr lvl="0">
              <a:buClr>
                <a:srgbClr val="61625E"/>
              </a:buClr>
            </a:pPr>
            <a:endParaRPr lang="en-US" sz="4800" dirty="0">
              <a:solidFill>
                <a:srgbClr val="48231E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6096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413</TotalTime>
  <Words>466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Soho</vt:lpstr>
      <vt:lpstr>PowerPoint Presentation</vt:lpstr>
      <vt:lpstr>Functions of Life</vt:lpstr>
      <vt:lpstr>Organization</vt:lpstr>
      <vt:lpstr>Energy Transfer/Metabolism</vt:lpstr>
      <vt:lpstr>Energy Transfer/Metabolism</vt:lpstr>
      <vt:lpstr>Energy Transfer/Metabolism</vt:lpstr>
      <vt:lpstr>Energy Transfer/Metabolism</vt:lpstr>
      <vt:lpstr>Energy Transfer/Metabolism</vt:lpstr>
      <vt:lpstr>Energy Transfer/Metabolism</vt:lpstr>
      <vt:lpstr>Responsiveness</vt:lpstr>
      <vt:lpstr>Movement</vt:lpstr>
      <vt:lpstr>Development</vt:lpstr>
      <vt:lpstr>Maintenance of Life</vt:lpstr>
      <vt:lpstr>Maintenance of Life</vt:lpstr>
      <vt:lpstr>Maintenance of Life</vt:lpstr>
      <vt:lpstr>Maintenance of Life</vt:lpstr>
      <vt:lpstr>Maintenance of Life</vt:lpstr>
      <vt:lpstr>?? Questions ??</vt:lpstr>
    </vt:vector>
  </TitlesOfParts>
  <Company>WCHS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Redding</dc:creator>
  <cp:lastModifiedBy>melissaannredding</cp:lastModifiedBy>
  <cp:revision>44</cp:revision>
  <dcterms:created xsi:type="dcterms:W3CDTF">2014-05-22T17:42:34Z</dcterms:created>
  <dcterms:modified xsi:type="dcterms:W3CDTF">2014-05-26T22:23:44Z</dcterms:modified>
</cp:coreProperties>
</file>