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1" r:id="rId10"/>
    <p:sldId id="263" r:id="rId11"/>
    <p:sldId id="269" r:id="rId12"/>
    <p:sldId id="270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917572-F400-4081-8237-CBF84D880F1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2"/>
            <p14:sldId id="271"/>
            <p14:sldId id="263"/>
            <p14:sldId id="269"/>
            <p14:sldId id="270"/>
            <p14:sldId id="264"/>
            <p14:sldId id="265"/>
            <p14:sldId id="266"/>
            <p14:sldId id="267"/>
          </p14:sldIdLst>
        </p14:section>
        <p14:section name="Untitled Section" id="{8F8697A0-52E5-416E-B577-756F029E74C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8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5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7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4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1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E5ED-3E8D-40C4-979D-378AC4C0C98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C4C3-6FDA-4080-B25B-2EE4AEE1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4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Hemostasis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>
            <a:no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equence of responses that stops bleeding when blood vessels are injured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 process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ometimes referred to as coagulation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co</a:t>
            </a:r>
            <a:r>
              <a:rPr lang="en-US" sz="3600" dirty="0" smtClean="0"/>
              <a:t>= together 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agul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= gluing  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ation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=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74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Coagulation 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 feedback loop </a:t>
            </a:r>
          </a:p>
          <a:p>
            <a:r>
              <a:rPr lang="en-US" dirty="0" smtClean="0"/>
              <a:t>Pathways                         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Extrinsic</a:t>
            </a:r>
            <a:r>
              <a:rPr lang="en-US" sz="3200" dirty="0" smtClean="0"/>
              <a:t> Clotting Pathway</a:t>
            </a:r>
          </a:p>
          <a:p>
            <a:pPr lvl="2"/>
            <a:r>
              <a:rPr lang="en-US" sz="3200" dirty="0" smtClean="0"/>
              <a:t>rapid, within seconds</a:t>
            </a:r>
          </a:p>
          <a:p>
            <a:pPr lvl="2"/>
            <a:r>
              <a:rPr lang="en-US" sz="3200" dirty="0"/>
              <a:t>t</a:t>
            </a:r>
            <a:r>
              <a:rPr lang="en-US" sz="3200" dirty="0" smtClean="0"/>
              <a:t>issue </a:t>
            </a:r>
            <a:r>
              <a:rPr lang="en-US" sz="3200" dirty="0" err="1" smtClean="0"/>
              <a:t>thromboplastin</a:t>
            </a:r>
            <a:r>
              <a:rPr lang="en-US" sz="3200" dirty="0" smtClean="0"/>
              <a:t> released resulting in formation of </a:t>
            </a:r>
            <a:r>
              <a:rPr lang="en-US" sz="3200" dirty="0" err="1" smtClean="0"/>
              <a:t>prothrombin</a:t>
            </a:r>
            <a:r>
              <a:rPr lang="en-US" sz="3200" dirty="0" smtClean="0"/>
              <a:t> activator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Intrinsic</a:t>
            </a:r>
            <a:r>
              <a:rPr lang="en-US" sz="3200" dirty="0" smtClean="0"/>
              <a:t> Clotting Pathway   </a:t>
            </a:r>
          </a:p>
          <a:p>
            <a:pPr lvl="2"/>
            <a:r>
              <a:rPr lang="en-US" sz="3200" dirty="0" smtClean="0"/>
              <a:t>More complex</a:t>
            </a:r>
          </a:p>
          <a:p>
            <a:pPr lvl="2"/>
            <a:r>
              <a:rPr lang="en-US" sz="3200" dirty="0" smtClean="0"/>
              <a:t>Factors activate each other</a:t>
            </a:r>
          </a:p>
          <a:p>
            <a:pPr lvl="2"/>
            <a:endParaRPr lang="en-US" sz="3600" dirty="0" smtClean="0"/>
          </a:p>
          <a:p>
            <a:pPr lvl="2"/>
            <a:endParaRPr lang="en-US" sz="3600" dirty="0" smtClean="0"/>
          </a:p>
          <a:p>
            <a:pPr lvl="2"/>
            <a:endParaRPr lang="en-US" sz="3600" dirty="0" smtClean="0"/>
          </a:p>
          <a:p>
            <a:pPr marL="457200" lvl="1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  <a:p>
            <a:pPr lvl="2"/>
            <a:endParaRPr lang="en-US" sz="3600" dirty="0"/>
          </a:p>
        </p:txBody>
      </p:sp>
      <p:sp>
        <p:nvSpPr>
          <p:cNvPr id="4" name="Up Arrow 3"/>
          <p:cNvSpPr/>
          <p:nvPr/>
        </p:nvSpPr>
        <p:spPr>
          <a:xfrm rot="2136749">
            <a:off x="6834958" y="547751"/>
            <a:ext cx="484632" cy="217028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Blood Clot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6388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etwork of thread-like protein fibers that traps blood cells platelets and fluid</a:t>
            </a:r>
          </a:p>
          <a:p>
            <a:r>
              <a:rPr lang="en-US" sz="3600" i="1" dirty="0" smtClean="0"/>
              <a:t>Clot </a:t>
            </a:r>
            <a:r>
              <a:rPr lang="en-US" sz="3600" dirty="0" smtClean="0"/>
              <a:t>: </a:t>
            </a:r>
            <a:r>
              <a:rPr lang="en-US" sz="3600" b="1" dirty="0" smtClean="0">
                <a:solidFill>
                  <a:srgbClr val="FF0000"/>
                </a:solidFill>
              </a:rPr>
              <a:t>network</a:t>
            </a:r>
            <a:r>
              <a:rPr lang="en-US" sz="3600" dirty="0" smtClean="0"/>
              <a:t> of insoluble protein fibers = </a:t>
            </a:r>
            <a:r>
              <a:rPr lang="en-US" sz="3600" b="1" dirty="0" smtClean="0">
                <a:solidFill>
                  <a:srgbClr val="FF0000"/>
                </a:solidFill>
              </a:rPr>
              <a:t>fibrin</a:t>
            </a:r>
          </a:p>
          <a:p>
            <a:r>
              <a:rPr lang="en-US" sz="3600" dirty="0" smtClean="0"/>
              <a:t>Serum: 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plasma</a:t>
            </a:r>
            <a:r>
              <a:rPr lang="en-US" sz="3600" dirty="0" smtClean="0"/>
              <a:t> w/ no fibrinogen or clotting factors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traw-colored </a:t>
            </a:r>
            <a:r>
              <a:rPr lang="en-US" sz="3600" dirty="0" smtClean="0"/>
              <a:t>liquid</a:t>
            </a:r>
          </a:p>
          <a:p>
            <a:r>
              <a:rPr lang="en-US" sz="3600" dirty="0" smtClean="0"/>
              <a:t>Help stop blood flow, reduce infection and enhance healing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8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Clot Control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02782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Formation occurs locally due to circulating anti-coagulants: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anti-thrombin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heparin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prostacyclin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Thrombus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sz="3600" dirty="0" smtClean="0">
                <a:sym typeface="Wingdings" pitchFamily="2" charset="2"/>
              </a:rPr>
              <a:t>attached </a:t>
            </a:r>
            <a:endParaRPr lang="en-US" sz="36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Embolus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sz="3600" dirty="0" smtClean="0">
                <a:sym typeface="Wingdings" pitchFamily="2" charset="2"/>
              </a:rPr>
              <a:t>traveling  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44038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Clot Retraction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onsolidation or tightening of fibrin clot</a:t>
            </a:r>
          </a:p>
          <a:p>
            <a:r>
              <a:rPr lang="en-US" dirty="0"/>
              <a:t>p</a:t>
            </a:r>
            <a:r>
              <a:rPr lang="en-US" dirty="0" smtClean="0"/>
              <a:t>ulls edges of the damaged vessel closer together, decreasing further damage</a:t>
            </a:r>
          </a:p>
          <a:p>
            <a:r>
              <a:rPr lang="en-US" dirty="0"/>
              <a:t>f</a:t>
            </a:r>
            <a:r>
              <a:rPr lang="en-US" dirty="0" smtClean="0"/>
              <a:t>ibroblasts form connective tissue and new endothelial cells repair the vessel lining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lasminogen</a:t>
            </a:r>
            <a:r>
              <a:rPr lang="en-US" dirty="0" smtClean="0"/>
              <a:t>, an inactive plasma enzyme, is incorporated into the clot</a:t>
            </a:r>
          </a:p>
          <a:p>
            <a:r>
              <a:rPr lang="en-US" dirty="0"/>
              <a:t>b</a:t>
            </a:r>
            <a:r>
              <a:rPr lang="en-US" dirty="0" smtClean="0"/>
              <a:t>ody and blood tissues contains substances that can </a:t>
            </a:r>
            <a:r>
              <a:rPr lang="en-US" b="1" dirty="0" smtClean="0">
                <a:solidFill>
                  <a:srgbClr val="FF0000"/>
                </a:solidFill>
              </a:rPr>
              <a:t>activate plasminogen to plasmin </a:t>
            </a:r>
            <a:r>
              <a:rPr lang="en-US" dirty="0" smtClean="0"/>
              <a:t>which helps dissolve the clot by digesting fibrin threads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Clot Eradication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Healing over 2-10 days</a:t>
            </a:r>
          </a:p>
          <a:p>
            <a:r>
              <a:rPr lang="en-US" sz="3600" dirty="0" smtClean="0"/>
              <a:t>Tissue plasminogen activator (TPA) causes </a:t>
            </a:r>
            <a:r>
              <a:rPr lang="en-US" sz="3600" b="1" dirty="0" smtClean="0">
                <a:solidFill>
                  <a:srgbClr val="FF0000"/>
                </a:solidFill>
              </a:rPr>
              <a:t>activation of plasminogen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Plasminogen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 plasmin</a:t>
            </a:r>
          </a:p>
          <a:p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Plasmin degrades </a:t>
            </a:r>
            <a:r>
              <a:rPr lang="en-US" sz="3600" dirty="0" smtClean="0">
                <a:sym typeface="Wingdings" pitchFamily="2" charset="2"/>
              </a:rPr>
              <a:t>proteins w/</a:t>
            </a:r>
            <a:r>
              <a:rPr lang="en-US" sz="3600" dirty="0" err="1" smtClean="0">
                <a:sym typeface="Wingdings" pitchFamily="2" charset="2"/>
              </a:rPr>
              <a:t>i</a:t>
            </a:r>
            <a:r>
              <a:rPr lang="en-US" sz="3600" dirty="0" smtClean="0">
                <a:sym typeface="Wingdings" pitchFamily="2" charset="2"/>
              </a:rPr>
              <a:t> clot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67200"/>
            <a:ext cx="8153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6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Thrombocytopenia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Impaired liver function: clotting factors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Vitamin K </a:t>
            </a:r>
            <a:r>
              <a:rPr lang="en-US" sz="40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rgbClr val="FF0000"/>
                </a:solidFill>
              </a:rPr>
              <a:t>required</a:t>
            </a:r>
          </a:p>
          <a:p>
            <a:r>
              <a:rPr lang="en-US" sz="4000" b="1" dirty="0" err="1" smtClean="0">
                <a:solidFill>
                  <a:srgbClr val="FF0000"/>
                </a:solidFill>
              </a:rPr>
              <a:t>Hemophilias</a:t>
            </a:r>
            <a:r>
              <a:rPr lang="en-US" sz="4000" b="1" dirty="0" smtClean="0">
                <a:solidFill>
                  <a:srgbClr val="FF0000"/>
                </a:solidFill>
                <a:sym typeface="Wingdings" pitchFamily="2" charset="2"/>
              </a:rPr>
              <a:t> hereditary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23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6858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2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5029200"/>
            <a:ext cx="54864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Injured blood vessel</a:t>
            </a:r>
            <a:endParaRPr lang="en-US" sz="48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" b="193"/>
          <a:stretch>
            <a:fillRect/>
          </a:stretch>
        </p:blipFill>
        <p:spPr>
          <a:xfrm>
            <a:off x="762000" y="612775"/>
            <a:ext cx="7391400" cy="4114800"/>
          </a:xfrm>
        </p:spPr>
      </p:pic>
    </p:spTree>
    <p:extLst>
      <p:ext uri="{BB962C8B-B14F-4D97-AF65-F5344CB8AC3E}">
        <p14:creationId xmlns:p14="http://schemas.microsoft.com/office/powerpoint/2010/main" val="2623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of Hemostasis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Vascular Spasm</a:t>
            </a:r>
          </a:p>
          <a:p>
            <a:r>
              <a:rPr lang="en-US" sz="5400" dirty="0" smtClean="0"/>
              <a:t>Platelet Plug formation</a:t>
            </a:r>
          </a:p>
          <a:p>
            <a:r>
              <a:rPr lang="en-US" sz="5400" dirty="0" smtClean="0"/>
              <a:t>Coagulation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30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Spasm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damage causes the smooth muscle in the vessel wall to contract 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b="1" dirty="0" smtClean="0">
                <a:solidFill>
                  <a:srgbClr val="FF0000"/>
                </a:solidFill>
                <a:sym typeface="Wingdings" pitchFamily="2" charset="2"/>
              </a:rPr>
              <a:t>vasoconstriction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auses decreased blood flow</a:t>
            </a:r>
          </a:p>
          <a:p>
            <a:r>
              <a:rPr lang="en-US" sz="4000" dirty="0" smtClean="0"/>
              <a:t>persists from minutes to hours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latelet attraction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enhances this!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3733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 Plug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4000" dirty="0"/>
              <a:t>p</a:t>
            </a:r>
            <a:r>
              <a:rPr lang="en-US" sz="4000" dirty="0" smtClean="0"/>
              <a:t>latelets stick to collagen fibers forming a mass or plug </a:t>
            </a:r>
          </a:p>
          <a:p>
            <a:r>
              <a:rPr lang="en-US" i="1" dirty="0" smtClean="0"/>
              <a:t>Aka</a:t>
            </a:r>
            <a:r>
              <a:rPr lang="en-US" sz="4000" dirty="0" smtClean="0"/>
              <a:t>: 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thrombus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Prostacyclin</a:t>
            </a:r>
            <a:r>
              <a:rPr lang="en-US" sz="4000" dirty="0" smtClean="0"/>
              <a:t> inhibits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aggregation at other sites</a:t>
            </a:r>
          </a:p>
          <a:p>
            <a:r>
              <a:rPr lang="en-US" sz="4000" dirty="0"/>
              <a:t>o</a:t>
            </a:r>
            <a:r>
              <a:rPr lang="en-US" sz="4000" dirty="0" smtClean="0"/>
              <a:t>ccurs mostly in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arteries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r="12815"/>
          <a:stretch/>
        </p:blipFill>
        <p:spPr>
          <a:xfrm>
            <a:off x="6047677" y="1905000"/>
            <a:ext cx="281010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Coagulation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4000" i="1" dirty="0" smtClean="0"/>
              <a:t>Aka</a:t>
            </a:r>
            <a:r>
              <a:rPr lang="en-US" sz="4000" dirty="0" smtClean="0"/>
              <a:t>:  </a:t>
            </a:r>
            <a:r>
              <a:rPr lang="en-US" sz="4000" i="1" dirty="0" smtClean="0"/>
              <a:t>blood clotting</a:t>
            </a:r>
          </a:p>
          <a:p>
            <a:r>
              <a:rPr lang="en-US" sz="4000" dirty="0" smtClean="0"/>
              <a:t>a complex process of stopping blood flow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eries of chemical reactions that </a:t>
            </a:r>
            <a:r>
              <a:rPr lang="en-US" sz="4000" b="1" dirty="0" smtClean="0">
                <a:solidFill>
                  <a:srgbClr val="FF0000"/>
                </a:solidFill>
              </a:rPr>
              <a:t>culminates in formation of fibrin threads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revents hemorrhage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2507672" cy="212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General Events in Coagulation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PF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/>
              <a:t> : phospholipid that coats surface of platelets and interacts w/ TF, vitamin K, </a:t>
            </a:r>
            <a:r>
              <a:rPr lang="en-US" sz="3600" dirty="0" err="1" smtClean="0"/>
              <a:t>Ca</a:t>
            </a:r>
            <a:r>
              <a:rPr lang="en-US" sz="3600" dirty="0" smtClean="0"/>
              <a:t>++, and others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TF (tissue factor)</a:t>
            </a:r>
            <a:r>
              <a:rPr lang="en-US" sz="3600" dirty="0" smtClean="0"/>
              <a:t> produced by platelet cells and damaged tissue</a:t>
            </a:r>
          </a:p>
          <a:p>
            <a:r>
              <a:rPr lang="en-US" sz="3600" dirty="0" smtClean="0"/>
              <a:t>Factor X activated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Prothrombin</a:t>
            </a:r>
            <a:r>
              <a:rPr lang="en-US" sz="3600" b="1" dirty="0" smtClean="0">
                <a:solidFill>
                  <a:srgbClr val="FF0000"/>
                </a:solidFill>
              </a:rPr>
              <a:t> activator </a:t>
            </a:r>
            <a:r>
              <a:rPr lang="en-US" sz="3600" dirty="0" smtClean="0"/>
              <a:t>(enzyme) produced</a:t>
            </a:r>
          </a:p>
        </p:txBody>
      </p:sp>
    </p:spTree>
    <p:extLst>
      <p:ext uri="{BB962C8B-B14F-4D97-AF65-F5344CB8AC3E}">
        <p14:creationId xmlns:p14="http://schemas.microsoft.com/office/powerpoint/2010/main" val="42607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General Events in 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Prothrombin</a:t>
            </a:r>
            <a:r>
              <a:rPr lang="en-US" b="1" dirty="0">
                <a:solidFill>
                  <a:srgbClr val="FF0000"/>
                </a:solidFill>
              </a:rPr>
              <a:t> conversion </a:t>
            </a:r>
            <a:r>
              <a:rPr lang="en-US" dirty="0">
                <a:sym typeface="Wingdings" pitchFamily="2" charset="2"/>
              </a:rPr>
              <a:t> thrombin (another enzyme)</a:t>
            </a:r>
          </a:p>
          <a:p>
            <a:r>
              <a:rPr lang="en-US" dirty="0">
                <a:sym typeface="Wingdings" pitchFamily="2" charset="2"/>
              </a:rPr>
              <a:t>Thrombin </a:t>
            </a:r>
            <a:r>
              <a:rPr lang="en-US" i="1" u="sng" dirty="0">
                <a:sym typeface="Wingdings" pitchFamily="2" charset="2"/>
              </a:rPr>
              <a:t>stimulates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fibrinogen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fibrin</a:t>
            </a:r>
            <a:r>
              <a:rPr lang="en-US" dirty="0">
                <a:sym typeface="Wingdings" pitchFamily="2" charset="2"/>
              </a:rPr>
              <a:t> mesh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2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762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Fibrinogen to Fibrin</a:t>
            </a:r>
            <a:endParaRPr lang="en-US" sz="36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" r="3459"/>
          <a:stretch>
            <a:fillRect/>
          </a:stretch>
        </p:blipFill>
        <p:spPr>
          <a:xfrm>
            <a:off x="762000" y="304800"/>
            <a:ext cx="7696200" cy="4876800"/>
          </a:xfrm>
        </p:spPr>
      </p:pic>
    </p:spTree>
    <p:extLst>
      <p:ext uri="{BB962C8B-B14F-4D97-AF65-F5344CB8AC3E}">
        <p14:creationId xmlns:p14="http://schemas.microsoft.com/office/powerpoint/2010/main" val="95934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383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Hemostasis</vt:lpstr>
      <vt:lpstr>Injured blood vessel</vt:lpstr>
      <vt:lpstr>Mechanisms of Hemostasis</vt:lpstr>
      <vt:lpstr>Vascular Spasm</vt:lpstr>
      <vt:lpstr>Platelet Plug Formation</vt:lpstr>
      <vt:lpstr>Coagulation</vt:lpstr>
      <vt:lpstr>General Events in Coagulation</vt:lpstr>
      <vt:lpstr>General Events in Coagulation</vt:lpstr>
      <vt:lpstr>Fibrinogen to Fibrin</vt:lpstr>
      <vt:lpstr>Coagulation cont’</vt:lpstr>
      <vt:lpstr>Blood Clot</vt:lpstr>
      <vt:lpstr>Clot Control</vt:lpstr>
      <vt:lpstr>Clot Retraction</vt:lpstr>
      <vt:lpstr>Clot Eradication</vt:lpstr>
      <vt:lpstr>Bleeding Disorders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Hemostasis</dc:title>
  <dc:creator>melissaredding</dc:creator>
  <cp:lastModifiedBy>Melissa Redding</cp:lastModifiedBy>
  <cp:revision>33</cp:revision>
  <dcterms:created xsi:type="dcterms:W3CDTF">2012-02-13T17:37:25Z</dcterms:created>
  <dcterms:modified xsi:type="dcterms:W3CDTF">2015-01-27T17:10:10Z</dcterms:modified>
</cp:coreProperties>
</file>