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1" r:id="rId10"/>
    <p:sldId id="269" r:id="rId11"/>
    <p:sldId id="270" r:id="rId12"/>
    <p:sldId id="262" r:id="rId13"/>
    <p:sldId id="268" r:id="rId14"/>
    <p:sldId id="267" r:id="rId15"/>
    <p:sldId id="272" r:id="rId16"/>
    <p:sldId id="271" r:id="rId17"/>
    <p:sldId id="263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EBD1AE-F1DC-4005-A367-9B9734B649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79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533400"/>
            <a:ext cx="7162800" cy="3067050"/>
          </a:xfrm>
        </p:spPr>
        <p:txBody>
          <a:bodyPr/>
          <a:lstStyle>
            <a:lvl1pPr algn="l">
              <a:defRPr sz="6600" b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10000"/>
            <a:ext cx="7162800" cy="17526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rgbClr val="660066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533400" y="6381750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fld id="{B59137EA-2D3C-49E8-992A-ECC829959D8E}" type="datetime1">
              <a:rPr lang="en-US"/>
              <a:pPr/>
              <a:t>9/18/2013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19400" y="6381750"/>
            <a:ext cx="39624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>
                <a:solidFill>
                  <a:srgbClr val="0099CC"/>
                </a:solidFill>
              </a:defRPr>
            </a:lvl1pPr>
          </a:lstStyle>
          <a:p>
            <a:fld id="{A4EE2245-A0D0-4760-964D-3D8E82C19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143E36-7AB6-406D-B1CF-7CA4389FBC34}" type="datetime1">
              <a:rPr lang="en-US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7D519-95C3-4068-9F47-A7234C0DD0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B4A2D1-66A0-4399-9536-D7A723B435E1}" type="datetime1">
              <a:rPr lang="en-US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06049-96B2-432F-8A75-D52AB76330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4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714FCA-97A0-44FC-83D1-457A05ACBE77}" type="datetime1">
              <a:rPr lang="en-US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34271-F6C0-408F-89E3-79BFE3F0D8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7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F78F7-0C38-4A38-83E8-2EBE6DF9581F}" type="datetime1">
              <a:rPr lang="en-US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D0ECC-9C52-4C0C-BB47-167481A8A2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2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49BBD1-B7C2-4448-8569-B549D97B419A}" type="datetime1">
              <a:rPr lang="en-US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C9BB1-A5E8-4731-B603-A771AA516E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5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687437-D791-4F7D-BAA2-D204C326013A}" type="datetime1">
              <a:rPr lang="en-US"/>
              <a:pPr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F9776-2EB8-4CA5-93F6-8A688CD934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91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6D84CE-68AD-4867-9FE8-980AF3DD97D0}" type="datetime1">
              <a:rPr lang="en-US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6E6A7-FA76-465F-BF8D-492156CFDD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7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616636-E5E8-46D6-AC98-FB558A0CCDBA}" type="datetime1">
              <a:rPr lang="en-US"/>
              <a:pPr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6029A-8FDA-47E6-B62B-F5946968C2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2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52783-1668-43E6-958E-470ACB285514}" type="datetime1">
              <a:rPr lang="en-US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D27B3-9192-4CAC-8A07-C29F3E6B56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0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7F15C7-6261-43A9-B70F-03E0C15EFE6A}" type="datetime1">
              <a:rPr lang="en-US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F9DAE-8215-410B-B14C-A2E98A7ECF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0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620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D5BA6E38-5D78-481A-9DA4-006C8C2D113A}" type="datetime1">
              <a:rPr lang="en-US"/>
              <a:pPr/>
              <a:t>9/18/2013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381750"/>
            <a:ext cx="533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381750"/>
            <a:ext cx="1219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solidFill>
                  <a:srgbClr val="660066"/>
                </a:solidFill>
              </a:defRPr>
            </a:lvl1pPr>
          </a:lstStyle>
          <a:p>
            <a:fld id="{6970CE5A-957B-4BCE-8815-F9256EC08A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0066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0066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0066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0066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0066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0066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0066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66006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entury Gothic" pitchFamily="34" charset="0"/>
              </a:rPr>
              <a:t>Body Defenses </a:t>
            </a:r>
            <a:br>
              <a:rPr lang="en-US" b="1" dirty="0" smtClean="0">
                <a:latin typeface="Century Gothic" pitchFamily="34" charset="0"/>
              </a:rPr>
            </a:br>
            <a:r>
              <a:rPr lang="en-US" b="1" dirty="0" smtClean="0">
                <a:latin typeface="Century Gothic" pitchFamily="34" charset="0"/>
              </a:rPr>
              <a:t>&amp; </a:t>
            </a:r>
            <a:br>
              <a:rPr lang="en-US" b="1" dirty="0" smtClean="0">
                <a:latin typeface="Century Gothic" pitchFamily="34" charset="0"/>
              </a:rPr>
            </a:br>
            <a:r>
              <a:rPr lang="en-US" b="1" dirty="0" smtClean="0">
                <a:latin typeface="Century Gothic" pitchFamily="34" charset="0"/>
              </a:rPr>
              <a:t>Immunity 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581400"/>
            <a:ext cx="75438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b</a:t>
            </a:r>
            <a:r>
              <a:rPr lang="en-US" sz="4400" dirty="0" smtClean="0"/>
              <a:t>ody’s ability to counteract effects of infectious organisms </a:t>
            </a:r>
          </a:p>
          <a:p>
            <a:endParaRPr lang="en-US" sz="4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048000"/>
            <a:ext cx="4352925" cy="365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095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a</a:t>
            </a:r>
            <a:r>
              <a:rPr lang="en-US" sz="4000" dirty="0" smtClean="0"/>
              <a:t>cquired by having disease or vaccination  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9" y="2928936"/>
            <a:ext cx="3927953" cy="37766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153" y="2928935"/>
            <a:ext cx="3581400" cy="377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633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Immune-Reaction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620000" cy="5029200"/>
          </a:xfrm>
        </p:spPr>
        <p:txBody>
          <a:bodyPr/>
          <a:lstStyle/>
          <a:p>
            <a:r>
              <a:rPr lang="en-US" sz="2400" i="1" dirty="0"/>
              <a:t>a</a:t>
            </a:r>
            <a:r>
              <a:rPr lang="en-US" sz="2400" i="1" dirty="0" smtClean="0"/>
              <a:t>ka</a:t>
            </a:r>
            <a:r>
              <a:rPr lang="en-US" dirty="0" smtClean="0"/>
              <a:t>: antigen-antibody reaction</a:t>
            </a:r>
          </a:p>
          <a:p>
            <a:r>
              <a:rPr lang="en-US" dirty="0"/>
              <a:t>a</a:t>
            </a:r>
            <a:r>
              <a:rPr lang="en-US" dirty="0" smtClean="0"/>
              <a:t>ttacks/destroys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antigen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ny substance that the body regards as foreign (bacterium, virus, toxin)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antibody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isease fighting protein produced in response to presence of a specific antigen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76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process by which resistance to an infectious disease is induced or augmented </a:t>
            </a:r>
          </a:p>
          <a:p>
            <a:endParaRPr lang="en-US" sz="4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810000"/>
            <a:ext cx="62484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29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8077200" cy="5257800"/>
          </a:xfrm>
        </p:spPr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Active Immunity</a:t>
            </a:r>
            <a:r>
              <a:rPr lang="en-US" dirty="0" smtClean="0"/>
              <a:t>:</a:t>
            </a:r>
          </a:p>
          <a:p>
            <a:pPr lvl="1"/>
            <a:r>
              <a:rPr lang="en-US" sz="3600" dirty="0"/>
              <a:t>i</a:t>
            </a:r>
            <a:r>
              <a:rPr lang="en-US" sz="3600" dirty="0" smtClean="0"/>
              <a:t>ndividual’s own body produces an immune response to a harmful antigen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Passive Immunity</a:t>
            </a:r>
            <a:r>
              <a:rPr lang="en-US" dirty="0" smtClean="0"/>
              <a:t>:</a:t>
            </a:r>
            <a:r>
              <a:rPr lang="en-US" b="1" dirty="0" smtClean="0">
                <a:solidFill>
                  <a:srgbClr val="660066"/>
                </a:solidFill>
              </a:rPr>
              <a:t> </a:t>
            </a:r>
          </a:p>
          <a:p>
            <a:pPr lvl="1"/>
            <a:r>
              <a:rPr lang="en-US" sz="3600" dirty="0"/>
              <a:t>i</a:t>
            </a:r>
            <a:r>
              <a:rPr lang="en-US" sz="3600" dirty="0" smtClean="0"/>
              <a:t>mmune agents develop in another person or animal and then are transferred to an individual who was not previously immune</a:t>
            </a:r>
          </a:p>
          <a:p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93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Immunity   </a:t>
            </a:r>
            <a:r>
              <a:rPr lang="en-US" sz="2000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660066"/>
                </a:solidFill>
              </a:rPr>
              <a:t>*</a:t>
            </a:r>
            <a:r>
              <a:rPr lang="en-US" dirty="0" smtClean="0"/>
              <a:t>recognition of specific antigens is called </a:t>
            </a:r>
            <a:r>
              <a:rPr lang="en-US" b="1" i="1" dirty="0" smtClean="0">
                <a:solidFill>
                  <a:srgbClr val="660066"/>
                </a:solidFill>
              </a:rPr>
              <a:t>specific immunity</a:t>
            </a:r>
          </a:p>
          <a:p>
            <a:r>
              <a:rPr lang="en-US" i="1" dirty="0" smtClean="0">
                <a:solidFill>
                  <a:srgbClr val="660066"/>
                </a:solidFill>
              </a:rPr>
              <a:t>Natural</a:t>
            </a:r>
            <a:r>
              <a:rPr lang="en-US" dirty="0" smtClean="0"/>
              <a:t>:  individual contracting disease or fetus being exposed to maternal antibodies</a:t>
            </a:r>
          </a:p>
          <a:p>
            <a:r>
              <a:rPr lang="en-US" i="1" dirty="0" smtClean="0">
                <a:solidFill>
                  <a:srgbClr val="660066"/>
                </a:solidFill>
              </a:rPr>
              <a:t>Artificial</a:t>
            </a:r>
            <a:r>
              <a:rPr lang="en-US" dirty="0" smtClean="0"/>
              <a:t>: deliberate action of receiving vaccinations or antibodies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1219200"/>
            <a:ext cx="1143000" cy="1676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029200"/>
            <a:ext cx="14097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728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Vaccination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620000" cy="4800600"/>
          </a:xfrm>
        </p:spPr>
        <p:txBody>
          <a:bodyPr/>
          <a:lstStyle/>
          <a:p>
            <a:r>
              <a:rPr lang="en-US" sz="4000" dirty="0"/>
              <a:t>a</a:t>
            </a:r>
            <a:r>
              <a:rPr lang="en-US" sz="4000" dirty="0" smtClean="0"/>
              <a:t>dministration of antigenic material (inactivated or killed microbes or their products) to induce immunity  </a:t>
            </a:r>
          </a:p>
          <a:p>
            <a:r>
              <a:rPr lang="en-US" dirty="0"/>
              <a:t>t</a:t>
            </a:r>
            <a:r>
              <a:rPr lang="en-US" dirty="0" smtClean="0"/>
              <a:t>yphoid, diphtheria, polio, measles, mumps, …</a:t>
            </a:r>
          </a:p>
          <a:p>
            <a:r>
              <a:rPr lang="en-US" dirty="0" smtClean="0"/>
              <a:t>administered: orally, by injection, or nasal spray</a:t>
            </a:r>
          </a:p>
          <a:p>
            <a:endParaRPr lang="en-US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52400"/>
            <a:ext cx="2183384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86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Immunocompromised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p</a:t>
            </a:r>
            <a:r>
              <a:rPr lang="en-US" sz="4000" dirty="0" smtClean="0"/>
              <a:t>erson whose immune response has been weakened by a disease or …</a:t>
            </a:r>
          </a:p>
          <a:p>
            <a:r>
              <a:rPr lang="en-US" sz="4000" b="1" i="1" dirty="0" smtClean="0">
                <a:solidFill>
                  <a:srgbClr val="660066"/>
                </a:solidFill>
              </a:rPr>
              <a:t>immunosuppressive</a:t>
            </a:r>
            <a:r>
              <a:rPr lang="en-US" sz="4000" dirty="0" smtClean="0"/>
              <a:t> agent (radiation/certain drugs)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(</a:t>
            </a:r>
            <a:r>
              <a:rPr lang="en-US" sz="2400" i="1" dirty="0" smtClean="0"/>
              <a:t>aka:</a:t>
            </a:r>
            <a:r>
              <a:rPr lang="en-US" sz="4000" dirty="0" smtClean="0"/>
              <a:t> </a:t>
            </a:r>
            <a:r>
              <a:rPr lang="en-US" sz="4000" i="1" dirty="0" err="1" smtClean="0">
                <a:solidFill>
                  <a:srgbClr val="660066"/>
                </a:solidFill>
              </a:rPr>
              <a:t>immunosuppressants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59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Immunodeficiency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848600" cy="4602163"/>
          </a:xfrm>
        </p:spPr>
        <p:txBody>
          <a:bodyPr/>
          <a:lstStyle/>
          <a:p>
            <a:r>
              <a:rPr lang="en-US" sz="4000" dirty="0"/>
              <a:t>c</a:t>
            </a:r>
            <a:r>
              <a:rPr lang="en-US" sz="4000" dirty="0" smtClean="0"/>
              <a:t>aused by defect in immune system</a:t>
            </a:r>
          </a:p>
          <a:p>
            <a:r>
              <a:rPr lang="en-US" sz="4000" dirty="0"/>
              <a:t>c</a:t>
            </a:r>
            <a:r>
              <a:rPr lang="en-US" sz="4000" dirty="0" smtClean="0"/>
              <a:t>haracterized by susceptibility to infections and chronic diseases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18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Immunodeficiency diseases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620000" cy="4876800"/>
          </a:xfrm>
        </p:spPr>
        <p:txBody>
          <a:bodyPr/>
          <a:lstStyle/>
          <a:p>
            <a:pPr lvl="0"/>
            <a:r>
              <a:rPr lang="en-US" i="1" dirty="0" smtClean="0">
                <a:solidFill>
                  <a:srgbClr val="660066"/>
                </a:solidFill>
              </a:rPr>
              <a:t>AIDS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lvl="0"/>
            <a:r>
              <a:rPr lang="en-US" sz="2800" b="1" dirty="0" smtClean="0">
                <a:solidFill>
                  <a:srgbClr val="660066"/>
                </a:solidFill>
              </a:rPr>
              <a:t>(</a:t>
            </a:r>
            <a:r>
              <a:rPr lang="en-US" sz="2800" b="1" dirty="0">
                <a:solidFill>
                  <a:srgbClr val="660066"/>
                </a:solidFill>
              </a:rPr>
              <a:t>acquired immune deficiency syndrome)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no cure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prognosis poor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caused </a:t>
            </a:r>
            <a:r>
              <a:rPr lang="en-US" dirty="0">
                <a:solidFill>
                  <a:srgbClr val="000000"/>
                </a:solidFill>
              </a:rPr>
              <a:t>by -HIV-1 or HIV-2 (human</a:t>
            </a:r>
          </a:p>
          <a:p>
            <a:pPr marL="0" lv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      immunodeficiency virus</a:t>
            </a:r>
            <a:r>
              <a:rPr lang="en-US" sz="2800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transmitted by sexual intercourse or exposure to contaminated body fluid</a:t>
            </a:r>
          </a:p>
          <a:p>
            <a:pPr marL="0" lvl="0" indent="0"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	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4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90010-097C-4357-90E3-286F9B70DD60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itchFamily="34" charset="0"/>
              </a:rPr>
              <a:t>S</a:t>
            </a:r>
            <a:r>
              <a:rPr lang="en-US" dirty="0" smtClean="0">
                <a:latin typeface="Century Gothic" pitchFamily="34" charset="0"/>
              </a:rPr>
              <a:t>usceptibility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 smtClean="0">
                <a:latin typeface="Century Gothic" pitchFamily="34" charset="0"/>
              </a:rPr>
              <a:t>being vulnerable to a disease or disorder</a:t>
            </a:r>
          </a:p>
          <a:p>
            <a:endParaRPr lang="en-US" sz="4400" dirty="0"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895600"/>
            <a:ext cx="3378200" cy="32131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620000" cy="4906963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xcessive reaction to an antigen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Allergies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conditions in which the body reacts with an exaggerated immune response to common harmless substances (most from environment)</a:t>
            </a:r>
            <a:r>
              <a:rPr lang="en-US" b="1" dirty="0" smtClean="0">
                <a:solidFill>
                  <a:srgbClr val="660066"/>
                </a:solidFill>
              </a:rPr>
              <a:t> </a:t>
            </a:r>
            <a:endParaRPr lang="en-US" b="1" dirty="0">
              <a:solidFill>
                <a:srgbClr val="660066"/>
              </a:solidFill>
            </a:endParaRPr>
          </a:p>
          <a:p>
            <a:pPr lvl="0"/>
            <a:r>
              <a:rPr lang="en-US" b="1" dirty="0">
                <a:solidFill>
                  <a:srgbClr val="660066"/>
                </a:solidFill>
              </a:rPr>
              <a:t>Anaphylaxis: </a:t>
            </a:r>
            <a:r>
              <a:rPr lang="en-US" b="1" dirty="0" smtClean="0">
                <a:solidFill>
                  <a:srgbClr val="660066"/>
                </a:solidFill>
              </a:rPr>
              <a:t>(anaphylactic reaction)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ife-threatening hypersensitivity reactions to previously encountered antigen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95405"/>
            <a:ext cx="1524000" cy="199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8730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620000" cy="4754563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ny disease-producing agent </a:t>
            </a:r>
          </a:p>
          <a:p>
            <a:pPr marL="0" indent="0">
              <a:buNone/>
            </a:pPr>
            <a:r>
              <a:rPr lang="en-US" dirty="0" smtClean="0"/>
              <a:t>or microorganism </a:t>
            </a:r>
          </a:p>
          <a:p>
            <a:r>
              <a:rPr lang="en-US" dirty="0"/>
              <a:t>i</a:t>
            </a:r>
            <a:r>
              <a:rPr lang="en-US" dirty="0" smtClean="0"/>
              <a:t>nclude bacteria, fungi, protozoa, and viruses</a:t>
            </a:r>
          </a:p>
          <a:p>
            <a:r>
              <a:rPr lang="en-US" dirty="0"/>
              <a:t>t</a:t>
            </a:r>
            <a:r>
              <a:rPr lang="en-US" dirty="0" smtClean="0"/>
              <a:t>ypes of Bacteria: </a:t>
            </a:r>
            <a:r>
              <a:rPr lang="en-US" dirty="0" err="1" smtClean="0"/>
              <a:t>cocci</a:t>
            </a:r>
            <a:r>
              <a:rPr lang="en-US" dirty="0" smtClean="0"/>
              <a:t>, bacilli, or </a:t>
            </a:r>
            <a:r>
              <a:rPr lang="en-US" dirty="0" err="1" smtClean="0"/>
              <a:t>spirilla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419600"/>
            <a:ext cx="5029200" cy="2362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04800"/>
            <a:ext cx="2188073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5625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invasion of the body by pathogenic microorganisms that cause disease </a:t>
            </a:r>
          </a:p>
          <a:p>
            <a:endParaRPr lang="en-US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429000"/>
            <a:ext cx="47244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1561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Body Defenses</a:t>
            </a:r>
            <a:r>
              <a:rPr lang="en-US" dirty="0" smtClean="0"/>
              <a:t>:  </a:t>
            </a:r>
            <a:r>
              <a:rPr lang="en-US" sz="3600" dirty="0" smtClean="0"/>
              <a:t>immune system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620000" cy="4906963"/>
          </a:xfrm>
        </p:spPr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benign</a:t>
            </a:r>
            <a:r>
              <a:rPr lang="en-US" dirty="0" smtClean="0"/>
              <a:t>: favorable for recovery; not having tendency to spread</a:t>
            </a:r>
          </a:p>
          <a:p>
            <a:r>
              <a:rPr lang="en-US" b="1" dirty="0">
                <a:solidFill>
                  <a:srgbClr val="660066"/>
                </a:solidFill>
              </a:rPr>
              <a:t>m</a:t>
            </a:r>
            <a:r>
              <a:rPr lang="en-US" b="1" dirty="0" smtClean="0">
                <a:solidFill>
                  <a:srgbClr val="660066"/>
                </a:solidFill>
              </a:rPr>
              <a:t>alignant</a:t>
            </a:r>
            <a:r>
              <a:rPr lang="en-US" dirty="0" smtClean="0"/>
              <a:t>: tending to grow worse, to spread, and possibly become life threatening (cancer cells)</a:t>
            </a:r>
          </a:p>
          <a:p>
            <a:r>
              <a:rPr lang="en-US" b="1" dirty="0">
                <a:solidFill>
                  <a:srgbClr val="660066"/>
                </a:solidFill>
              </a:rPr>
              <a:t>m</a:t>
            </a:r>
            <a:r>
              <a:rPr lang="en-US" b="1" dirty="0" smtClean="0">
                <a:solidFill>
                  <a:srgbClr val="660066"/>
                </a:solidFill>
              </a:rPr>
              <a:t>etastasis</a:t>
            </a:r>
            <a:r>
              <a:rPr lang="en-US" dirty="0" smtClean="0"/>
              <a:t>: spreading from one part of body to another</a:t>
            </a:r>
          </a:p>
          <a:p>
            <a:r>
              <a:rPr lang="en-US" b="1" dirty="0">
                <a:solidFill>
                  <a:srgbClr val="660066"/>
                </a:solidFill>
              </a:rPr>
              <a:t>m</a:t>
            </a:r>
            <a:r>
              <a:rPr lang="en-US" b="1" dirty="0" smtClean="0">
                <a:solidFill>
                  <a:srgbClr val="660066"/>
                </a:solidFill>
              </a:rPr>
              <a:t>etastasize</a:t>
            </a:r>
            <a:r>
              <a:rPr lang="en-US" dirty="0" smtClean="0"/>
              <a:t>: spread to sites away from where they originate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76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Bioterrorism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620000" cy="4754563"/>
          </a:xfrm>
        </p:spPr>
        <p:txBody>
          <a:bodyPr/>
          <a:lstStyle/>
          <a:p>
            <a:r>
              <a:rPr lang="en-US" dirty="0" smtClean="0"/>
              <a:t>use of pathogenic agents to cause terror in a population </a:t>
            </a:r>
          </a:p>
          <a:p>
            <a:endParaRPr lang="en-US" dirty="0" smtClean="0"/>
          </a:p>
          <a:p>
            <a:r>
              <a:rPr lang="en-US" sz="3600" dirty="0" smtClean="0"/>
              <a:t>weapons of mass destruction</a:t>
            </a:r>
          </a:p>
          <a:p>
            <a:r>
              <a:rPr lang="en-US" sz="3600" dirty="0"/>
              <a:t>f</a:t>
            </a:r>
            <a:r>
              <a:rPr lang="en-US" sz="3600" dirty="0" smtClean="0"/>
              <a:t>ederal emergency management agency</a:t>
            </a:r>
          </a:p>
          <a:p>
            <a:r>
              <a:rPr lang="en-US" sz="3600" dirty="0" smtClean="0"/>
              <a:t>centers for disease control</a:t>
            </a:r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38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WMD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620000" cy="4678363"/>
          </a:xfrm>
        </p:spPr>
        <p:txBody>
          <a:bodyPr/>
          <a:lstStyle/>
          <a:p>
            <a:r>
              <a:rPr lang="en-US" sz="4000" dirty="0" smtClean="0"/>
              <a:t>B 	</a:t>
            </a:r>
            <a:r>
              <a:rPr lang="en-US" sz="4000" dirty="0" err="1" smtClean="0"/>
              <a:t>iological</a:t>
            </a:r>
            <a:endParaRPr lang="en-US" sz="4000" dirty="0" smtClean="0"/>
          </a:p>
          <a:p>
            <a:r>
              <a:rPr lang="en-US" sz="4000" dirty="0" smtClean="0"/>
              <a:t>N	</a:t>
            </a:r>
            <a:r>
              <a:rPr lang="en-US" sz="4000" dirty="0" err="1" smtClean="0"/>
              <a:t>uclear</a:t>
            </a:r>
            <a:endParaRPr lang="en-US" sz="4000" dirty="0" smtClean="0"/>
          </a:p>
          <a:p>
            <a:r>
              <a:rPr lang="en-US" sz="4000" dirty="0" smtClean="0"/>
              <a:t>I	</a:t>
            </a:r>
            <a:r>
              <a:rPr lang="en-US" sz="4000" dirty="0" err="1" smtClean="0"/>
              <a:t>ncendiary</a:t>
            </a:r>
            <a:r>
              <a:rPr lang="en-US" sz="4000" dirty="0" smtClean="0"/>
              <a:t>        </a:t>
            </a:r>
          </a:p>
          <a:p>
            <a:r>
              <a:rPr lang="en-US" sz="4000" dirty="0" smtClean="0"/>
              <a:t>C	</a:t>
            </a:r>
            <a:r>
              <a:rPr lang="en-US" sz="4000" dirty="0" err="1" smtClean="0"/>
              <a:t>hemical</a:t>
            </a:r>
            <a:endParaRPr lang="en-US" sz="4000" dirty="0" smtClean="0"/>
          </a:p>
          <a:p>
            <a:r>
              <a:rPr lang="en-US" sz="4000" dirty="0" smtClean="0"/>
              <a:t>E	</a:t>
            </a:r>
            <a:r>
              <a:rPr lang="en-US" sz="4000" dirty="0" err="1" smtClean="0"/>
              <a:t>xplosive</a:t>
            </a:r>
            <a:endParaRPr lang="en-US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51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Priority Agents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</a:t>
            </a:r>
            <a:r>
              <a:rPr lang="en-US" b="1" dirty="0" smtClean="0">
                <a:solidFill>
                  <a:srgbClr val="660066"/>
                </a:solidFill>
              </a:rPr>
              <a:t>microorganisms</a:t>
            </a:r>
          </a:p>
          <a:p>
            <a:r>
              <a:rPr lang="en-US" dirty="0" smtClean="0"/>
              <a:t>Pose risk to national security</a:t>
            </a:r>
          </a:p>
          <a:p>
            <a:pPr lvl="1"/>
            <a:r>
              <a:rPr lang="en-US" dirty="0" smtClean="0"/>
              <a:t>Can be easily disseminated or transmitted</a:t>
            </a:r>
          </a:p>
          <a:p>
            <a:pPr lvl="1"/>
            <a:r>
              <a:rPr lang="en-US" dirty="0" smtClean="0"/>
              <a:t>Cause high mortality rates and major public health impact</a:t>
            </a:r>
          </a:p>
          <a:p>
            <a:pPr lvl="1"/>
            <a:r>
              <a:rPr lang="en-US" dirty="0" smtClean="0"/>
              <a:t>Cause public panic and social disruption</a:t>
            </a:r>
          </a:p>
          <a:p>
            <a:pPr lvl="1"/>
            <a:r>
              <a:rPr lang="en-US" dirty="0" smtClean="0"/>
              <a:t>Require special action for public health preparedness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7837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914400"/>
            <a:ext cx="6629399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612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b</a:t>
            </a:r>
            <a:r>
              <a:rPr lang="en-US" sz="4400" dirty="0" smtClean="0"/>
              <a:t>ody’s ability to counteract microorganisms or toxins </a:t>
            </a:r>
          </a:p>
          <a:p>
            <a:endParaRPr lang="en-US" sz="4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048000"/>
            <a:ext cx="59436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444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Non-Specific </a:t>
            </a:r>
            <a:r>
              <a:rPr lang="en-US" sz="2800" dirty="0" smtClean="0"/>
              <a:t>resistance</a:t>
            </a:r>
          </a:p>
          <a:p>
            <a:pPr lvl="1"/>
            <a:r>
              <a:rPr lang="en-US" sz="4800" dirty="0" smtClean="0"/>
              <a:t>Directed against </a:t>
            </a:r>
            <a:r>
              <a:rPr lang="en-US" sz="4800" smtClean="0"/>
              <a:t>ALL pathogens </a:t>
            </a:r>
            <a:endParaRPr lang="en-US" sz="4800" dirty="0" smtClean="0"/>
          </a:p>
          <a:p>
            <a:pPr lvl="0"/>
            <a:r>
              <a:rPr lang="en-US" sz="6000" dirty="0" smtClean="0"/>
              <a:t>Specific </a:t>
            </a:r>
            <a:r>
              <a:rPr lang="en-US" sz="2800" dirty="0">
                <a:solidFill>
                  <a:srgbClr val="000000"/>
                </a:solidFill>
              </a:rPr>
              <a:t>resistance</a:t>
            </a:r>
            <a:endParaRPr lang="en-US" sz="6000" dirty="0">
              <a:solidFill>
                <a:srgbClr val="000000"/>
              </a:solidFill>
            </a:endParaRPr>
          </a:p>
          <a:p>
            <a:endParaRPr lang="en-US" sz="6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36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620000" cy="914400"/>
          </a:xfrm>
        </p:spPr>
        <p:txBody>
          <a:bodyPr/>
          <a:lstStyle/>
          <a:p>
            <a:r>
              <a:rPr lang="en-US" dirty="0" smtClean="0"/>
              <a:t>Non-Specific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8077200" cy="51816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Skin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 pitchFamily="2" charset="2"/>
              </a:rPr>
              <a:t>  </a:t>
            </a:r>
            <a:r>
              <a:rPr lang="en-US" sz="3600" dirty="0" smtClean="0"/>
              <a:t>in tact! 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Eye </a:t>
            </a:r>
            <a:r>
              <a:rPr lang="en-US" sz="3600" b="1" dirty="0" err="1" smtClean="0">
                <a:solidFill>
                  <a:srgbClr val="7030A0"/>
                </a:solidFill>
              </a:rPr>
              <a:t>tearing</a:t>
            </a:r>
            <a:r>
              <a:rPr lang="en-US" sz="3600" b="1" dirty="0" err="1" smtClean="0">
                <a:sym typeface="Wingdings" pitchFamily="2" charset="2"/>
              </a:rPr>
              <a:t></a:t>
            </a:r>
            <a:r>
              <a:rPr lang="en-US" sz="3600" dirty="0" err="1" smtClean="0">
                <a:sym typeface="Wingdings" pitchFamily="2" charset="2"/>
              </a:rPr>
              <a:t>washes</a:t>
            </a:r>
            <a:r>
              <a:rPr lang="en-US" sz="3600" dirty="0" smtClean="0">
                <a:sym typeface="Wingdings" pitchFamily="2" charset="2"/>
              </a:rPr>
              <a:t> out /enzymes!</a:t>
            </a:r>
            <a:endParaRPr lang="en-US" sz="3600" b="1" dirty="0" smtClean="0"/>
          </a:p>
          <a:p>
            <a:r>
              <a:rPr lang="en-US" sz="3600" b="1" dirty="0" smtClean="0">
                <a:solidFill>
                  <a:srgbClr val="7030A0"/>
                </a:solidFill>
              </a:rPr>
              <a:t>Urinary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 pitchFamily="2" charset="2"/>
              </a:rPr>
              <a:t> removal!</a:t>
            </a:r>
          </a:p>
          <a:p>
            <a:r>
              <a:rPr lang="en-US" sz="3600" dirty="0" smtClean="0">
                <a:solidFill>
                  <a:srgbClr val="7030A0"/>
                </a:solidFill>
                <a:sym typeface="Wingdings" pitchFamily="2" charset="2"/>
              </a:rPr>
              <a:t>Mucous </a:t>
            </a:r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membranes</a:t>
            </a:r>
            <a:r>
              <a:rPr lang="en-US" sz="3600" dirty="0" smtClean="0">
                <a:sym typeface="Wingdings" pitchFamily="2" charset="2"/>
              </a:rPr>
              <a:t>  trap!</a:t>
            </a:r>
          </a:p>
          <a:p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Digestive </a:t>
            </a:r>
            <a:r>
              <a:rPr lang="en-US" sz="3600" dirty="0" smtClean="0">
                <a:sym typeface="Wingdings" pitchFamily="2" charset="2"/>
              </a:rPr>
              <a:t> enzymes/acids destroy!</a:t>
            </a:r>
          </a:p>
          <a:p>
            <a:r>
              <a:rPr lang="en-US" sz="3600" b="1" dirty="0">
                <a:solidFill>
                  <a:srgbClr val="7030A0"/>
                </a:solidFill>
                <a:sym typeface="Wingdings" pitchFamily="2" charset="2"/>
              </a:rPr>
              <a:t>Respiratory</a:t>
            </a:r>
            <a:r>
              <a:rPr lang="en-US" sz="3600" dirty="0">
                <a:sym typeface="Wingdings" pitchFamily="2" charset="2"/>
              </a:rPr>
              <a:t>  moist, hairs,  </a:t>
            </a:r>
          </a:p>
          <a:p>
            <a:pPr marL="0" indent="0">
              <a:buNone/>
            </a:pPr>
            <a:r>
              <a:rPr lang="en-US" sz="3600" dirty="0">
                <a:sym typeface="Wingdings" pitchFamily="2" charset="2"/>
              </a:rPr>
              <a:t>	 cough/sneeze  expel!</a:t>
            </a:r>
            <a:endParaRPr lang="en-US" sz="3600" dirty="0"/>
          </a:p>
          <a:p>
            <a:r>
              <a:rPr lang="en-US" sz="3600" b="1" dirty="0" smtClean="0">
                <a:solidFill>
                  <a:srgbClr val="7030A0"/>
                </a:solidFill>
                <a:sym typeface="Wingdings" pitchFamily="2" charset="2"/>
              </a:rPr>
              <a:t>Lymph</a:t>
            </a:r>
            <a:r>
              <a:rPr lang="en-US" sz="3600" dirty="0" smtClean="0">
                <a:sym typeface="Wingdings" pitchFamily="2" charset="2"/>
              </a:rPr>
              <a:t>  structures trap/fight!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53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Non-Specific 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620000" cy="4983163"/>
          </a:xfrm>
        </p:spPr>
        <p:txBody>
          <a:bodyPr/>
          <a:lstStyle/>
          <a:p>
            <a:r>
              <a:rPr lang="en-US" dirty="0" smtClean="0"/>
              <a:t>Includes: </a:t>
            </a:r>
          </a:p>
          <a:p>
            <a:pPr lvl="1"/>
            <a:r>
              <a:rPr lang="en-US" sz="3600" b="1" dirty="0" smtClean="0">
                <a:solidFill>
                  <a:srgbClr val="7030A0"/>
                </a:solidFill>
              </a:rPr>
              <a:t>Inflammation</a:t>
            </a:r>
          </a:p>
          <a:p>
            <a:pPr lvl="2"/>
            <a:r>
              <a:rPr lang="en-US" sz="3200" dirty="0"/>
              <a:t>a</a:t>
            </a:r>
            <a:r>
              <a:rPr lang="en-US" sz="3200" dirty="0" smtClean="0"/>
              <a:t> protective response of body tissue that increases circulation to an area after irritation or injury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14FCA-97A0-44FC-83D1-457A05ACBE77}" type="datetime1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962400"/>
            <a:ext cx="7848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32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Non-Specific 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000000"/>
                </a:solidFill>
              </a:rPr>
              <a:t>Includes: </a:t>
            </a:r>
          </a:p>
          <a:p>
            <a:pPr lvl="1"/>
            <a:r>
              <a:rPr lang="en-US" sz="3600" b="1" dirty="0" smtClean="0">
                <a:solidFill>
                  <a:srgbClr val="7030A0"/>
                </a:solidFill>
              </a:rPr>
              <a:t>Phagocytosis</a:t>
            </a:r>
          </a:p>
          <a:p>
            <a:pPr lvl="2"/>
            <a:r>
              <a:rPr lang="en-US" sz="4000" dirty="0" smtClean="0"/>
              <a:t>ingestion and destruction of microorganisms</a:t>
            </a:r>
          </a:p>
          <a:p>
            <a:pPr lvl="2"/>
            <a:endParaRPr lang="en-US" sz="4000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Free template from www.brainybetty.com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006850"/>
            <a:ext cx="24384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618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Non-Specific 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000000"/>
                </a:solidFill>
              </a:rPr>
              <a:t>Includes: 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sz="3600" dirty="0" smtClean="0"/>
              <a:t>production </a:t>
            </a:r>
            <a:r>
              <a:rPr lang="en-US" sz="3600" dirty="0"/>
              <a:t>of </a:t>
            </a:r>
            <a:r>
              <a:rPr lang="en-US" sz="3600" b="1" i="1" dirty="0" smtClean="0">
                <a:solidFill>
                  <a:srgbClr val="7030A0"/>
                </a:solidFill>
              </a:rPr>
              <a:t>interferon </a:t>
            </a:r>
          </a:p>
          <a:p>
            <a:pPr lvl="2"/>
            <a:r>
              <a:rPr lang="en-US" sz="3200" dirty="0"/>
              <a:t>c</a:t>
            </a:r>
            <a:r>
              <a:rPr lang="en-US" sz="3200" dirty="0" smtClean="0"/>
              <a:t>ell produced protein that protects</a:t>
            </a:r>
            <a:endParaRPr lang="en-US" sz="3200" dirty="0"/>
          </a:p>
          <a:p>
            <a:pPr lvl="1"/>
            <a:r>
              <a:rPr lang="en-US" sz="3600" dirty="0" smtClean="0"/>
              <a:t>production </a:t>
            </a:r>
            <a:r>
              <a:rPr lang="en-US" sz="3600" dirty="0"/>
              <a:t>of </a:t>
            </a:r>
            <a:r>
              <a:rPr lang="en-US" sz="3600" b="1" i="1" dirty="0" smtClean="0">
                <a:solidFill>
                  <a:srgbClr val="7030A0"/>
                </a:solidFill>
              </a:rPr>
              <a:t>complement </a:t>
            </a:r>
          </a:p>
          <a:p>
            <a:pPr lvl="2"/>
            <a:r>
              <a:rPr lang="en-US" sz="3200" dirty="0"/>
              <a:t>p</a:t>
            </a:r>
            <a:r>
              <a:rPr lang="en-US" sz="3200" dirty="0" smtClean="0"/>
              <a:t>romotes inflammation; phagocytosis; and rupture of bacteria</a:t>
            </a:r>
            <a:endParaRPr lang="en-US" sz="3200" dirty="0"/>
          </a:p>
          <a:p>
            <a:pPr lvl="0"/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57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401762"/>
          </a:xfrm>
        </p:spPr>
        <p:txBody>
          <a:bodyPr/>
          <a:lstStyle/>
          <a:p>
            <a:r>
              <a:rPr lang="en-US" dirty="0" smtClean="0"/>
              <a:t>Specific Resistance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0" i="1" dirty="0" smtClean="0"/>
              <a:t>Selective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620000" cy="4144963"/>
          </a:xfrm>
        </p:spPr>
        <p:txBody>
          <a:bodyPr/>
          <a:lstStyle/>
          <a:p>
            <a:r>
              <a:rPr lang="en-US" sz="4400" dirty="0"/>
              <a:t>d</a:t>
            </a:r>
            <a:r>
              <a:rPr lang="en-US" sz="4400" dirty="0" smtClean="0"/>
              <a:t>irected against particular pathogens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4271-F6C0-408F-89E3-79BFE3F0D83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450" y="3429000"/>
            <a:ext cx="70231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480976"/>
      </p:ext>
    </p:extLst>
  </p:cSld>
  <p:clrMapOvr>
    <a:masterClrMapping/>
  </p:clrMapOvr>
</p:sld>
</file>

<file path=ppt/theme/theme1.xml><?xml version="1.0" encoding="utf-8"?>
<a:theme xmlns:a="http://schemas.openxmlformats.org/drawingml/2006/main" name="AbstractAubergin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AbstractAubergine</Template>
  <TotalTime>260</TotalTime>
  <Words>694</Words>
  <Application>Microsoft Office PowerPoint</Application>
  <PresentationFormat>On-screen Show (4:3)</PresentationFormat>
  <Paragraphs>165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AbstractAubergine</vt:lpstr>
      <vt:lpstr>Body Defenses  &amp;  Immunity </vt:lpstr>
      <vt:lpstr>Susceptibility</vt:lpstr>
      <vt:lpstr>Resistance</vt:lpstr>
      <vt:lpstr>Types of Resistance</vt:lpstr>
      <vt:lpstr>Non-Specific Resistance</vt:lpstr>
      <vt:lpstr>Non-Specific Resistance</vt:lpstr>
      <vt:lpstr>Non-Specific Resistance</vt:lpstr>
      <vt:lpstr>Non-Specific Resistance</vt:lpstr>
      <vt:lpstr>Specific Resistance (Selective)</vt:lpstr>
      <vt:lpstr>Immunity</vt:lpstr>
      <vt:lpstr>Immunity</vt:lpstr>
      <vt:lpstr>Immune-Reaction</vt:lpstr>
      <vt:lpstr>Immunization</vt:lpstr>
      <vt:lpstr>Immunity</vt:lpstr>
      <vt:lpstr>Immunity   continued</vt:lpstr>
      <vt:lpstr>Vaccination </vt:lpstr>
      <vt:lpstr>Immunocompromised</vt:lpstr>
      <vt:lpstr>Immunodeficiency diseases</vt:lpstr>
      <vt:lpstr>Immunodeficiency diseases</vt:lpstr>
      <vt:lpstr>Hypersensitivity</vt:lpstr>
      <vt:lpstr>Pathogens  </vt:lpstr>
      <vt:lpstr>Infection</vt:lpstr>
      <vt:lpstr>Body Defenses:  immune system</vt:lpstr>
      <vt:lpstr>Bioterrorism</vt:lpstr>
      <vt:lpstr>Categories of WMD</vt:lpstr>
      <vt:lpstr>High Priority Agents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Aubergine</dc:title>
  <dc:creator>melissaannredding</dc:creator>
  <cp:lastModifiedBy>Melissa Redding</cp:lastModifiedBy>
  <cp:revision>59</cp:revision>
  <dcterms:created xsi:type="dcterms:W3CDTF">2013-02-26T02:33:02Z</dcterms:created>
  <dcterms:modified xsi:type="dcterms:W3CDTF">2013-09-18T16:42:56Z</dcterms:modified>
</cp:coreProperties>
</file>