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87D6B-FAFD-C84A-9A67-4F93788AE36D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7971-ED07-F348-A64A-3260EB8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8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 420 in</a:t>
            </a:r>
            <a:r>
              <a:rPr lang="en-US" baseline="0" dirty="0" smtClean="0"/>
              <a:t> book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F7971-ED07-F348-A64A-3260EB89DD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0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11B3C8-3D5F-A24D-98EC-1EDC74F3D75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25EA0F-9061-B24C-A741-C0C01ECFE1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tUWOF6wE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cardiac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0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Cardiac cycle: </a:t>
            </a:r>
            <a:r>
              <a:rPr lang="en-US" sz="3000" dirty="0" smtClean="0">
                <a:solidFill>
                  <a:schemeClr val="tx1"/>
                </a:solidFill>
              </a:rPr>
              <a:t>period between the start of one heartbeat and the start of the next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One period of contraction followed by a period of relaxation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Contraction (</a:t>
            </a:r>
            <a:r>
              <a:rPr lang="en-US" sz="2600" b="1" dirty="0" smtClean="0">
                <a:solidFill>
                  <a:schemeClr val="accent5"/>
                </a:solidFill>
              </a:rPr>
              <a:t>systole</a:t>
            </a:r>
            <a:r>
              <a:rPr lang="en-US" sz="2600" dirty="0" smtClean="0">
                <a:solidFill>
                  <a:schemeClr val="tx1"/>
                </a:solidFill>
              </a:rPr>
              <a:t>) is when one chamber squeezes blood into adjacent chamber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Relaxation (</a:t>
            </a:r>
            <a:r>
              <a:rPr lang="en-US" sz="2600" b="1" dirty="0" smtClean="0">
                <a:solidFill>
                  <a:schemeClr val="accent3"/>
                </a:solidFill>
              </a:rPr>
              <a:t>diastole</a:t>
            </a:r>
            <a:r>
              <a:rPr lang="en-US" sz="2600" dirty="0" smtClean="0">
                <a:solidFill>
                  <a:schemeClr val="tx1"/>
                </a:solidFill>
              </a:rPr>
              <a:t>) is when the chamber fills with blood to prepare for the next contraction </a:t>
            </a:r>
          </a:p>
        </p:txBody>
      </p:sp>
    </p:spTree>
    <p:extLst>
      <p:ext uri="{BB962C8B-B14F-4D97-AF65-F5344CB8AC3E}">
        <p14:creationId xmlns:p14="http://schemas.microsoft.com/office/powerpoint/2010/main" val="6327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cycle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419" y="1447799"/>
            <a:ext cx="6984506" cy="525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36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Fluids move from higher pressure to lower pressure </a:t>
            </a:r>
          </a:p>
          <a:p>
            <a:r>
              <a:rPr lang="en-US" sz="3000" dirty="0" smtClean="0"/>
              <a:t>During systole, pressure rises</a:t>
            </a:r>
          </a:p>
          <a:p>
            <a:r>
              <a:rPr lang="en-US" sz="3000" dirty="0" smtClean="0"/>
              <a:t>During diastole, pressure falls </a:t>
            </a:r>
          </a:p>
          <a:p>
            <a:r>
              <a:rPr lang="en-US" sz="3000" dirty="0" smtClean="0"/>
              <a:t>Blood movement to a lower pressure helps ensure that blood flows in only </a:t>
            </a:r>
            <a:r>
              <a:rPr lang="en-US" sz="3000" b="1" dirty="0" smtClean="0"/>
              <a:t>one</a:t>
            </a:r>
            <a:r>
              <a:rPr lang="en-US" sz="3000" dirty="0" smtClean="0"/>
              <a:t> direction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5449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phases of the cardiac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46675"/>
          </a:xfrm>
        </p:spPr>
        <p:txBody>
          <a:bodyPr>
            <a:normAutofit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000" dirty="0" smtClean="0"/>
              <a:t>Atrial Systole </a:t>
            </a:r>
          </a:p>
          <a:p>
            <a:pPr lvl="1"/>
            <a:r>
              <a:rPr lang="en-US" sz="2600" dirty="0" smtClean="0"/>
              <a:t>Atria contract and ventricles fill completely with blood 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000" dirty="0" smtClean="0"/>
              <a:t>Atrial diastole and ventricular systole 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000" dirty="0" smtClean="0"/>
              <a:t>Ventricular systole </a:t>
            </a:r>
          </a:p>
          <a:p>
            <a:pPr lvl="1"/>
            <a:r>
              <a:rPr lang="en-US" sz="2600" dirty="0" smtClean="0"/>
              <a:t>Pressure in ventricles rises, causing AV valves to swing shut (part 1)</a:t>
            </a:r>
          </a:p>
          <a:p>
            <a:pPr lvl="1"/>
            <a:r>
              <a:rPr lang="en-US" sz="2600" dirty="0" smtClean="0"/>
              <a:t>When the ventricular pressure exceeds the atrial pressure, the semilunar valves open and blood flows into the aorta &amp; pulmonary trunk (part 2)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3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the cardiac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4. Ventricular diastole</a:t>
            </a:r>
          </a:p>
          <a:p>
            <a:pPr lvl="1"/>
            <a:r>
              <a:rPr lang="en-US" sz="2600" dirty="0" smtClean="0"/>
              <a:t>Ventricular pressure rapidly declines </a:t>
            </a:r>
          </a:p>
          <a:p>
            <a:pPr lvl="1"/>
            <a:r>
              <a:rPr lang="en-US" sz="2600" dirty="0" smtClean="0"/>
              <a:t>Semilunar valves close when ventricular pressure is lower than arterial pressure </a:t>
            </a:r>
          </a:p>
          <a:p>
            <a:pPr lvl="1"/>
            <a:r>
              <a:rPr lang="en-US" sz="2600" dirty="0" smtClean="0"/>
              <a:t>AV valves open when ventricular pressure is lower than atrial pressure </a:t>
            </a:r>
          </a:p>
          <a:p>
            <a:pPr marL="114300" indent="0">
              <a:buNone/>
            </a:pPr>
            <a:r>
              <a:rPr lang="en-US" sz="3000" dirty="0" smtClean="0"/>
              <a:t>5. All chambers relaxed</a:t>
            </a:r>
          </a:p>
          <a:p>
            <a:pPr lvl="1"/>
            <a:r>
              <a:rPr lang="en-US" sz="2600" dirty="0" smtClean="0"/>
              <a:t>Blood flows from major veins through relaxed atria and into the ventricles </a:t>
            </a:r>
          </a:p>
        </p:txBody>
      </p:sp>
    </p:spTree>
    <p:extLst>
      <p:ext uri="{BB962C8B-B14F-4D97-AF65-F5344CB8AC3E}">
        <p14:creationId xmlns:p14="http://schemas.microsoft.com/office/powerpoint/2010/main" val="378222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hlinkClick r:id="rId2"/>
              </a:rPr>
              <a:t>Animation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4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cycle – other notes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Entire cycle lasts ~800 </a:t>
            </a:r>
            <a:r>
              <a:rPr lang="en-US" sz="3000" dirty="0" err="1" smtClean="0"/>
              <a:t>msec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Atrial diastole is occurring throughout ventricular systole AND ventricular diastole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1217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Damage to ventricles can lead to heart failure</a:t>
            </a:r>
          </a:p>
          <a:p>
            <a:pPr lvl="1"/>
            <a:r>
              <a:rPr lang="en-US" sz="2600" dirty="0" smtClean="0"/>
              <a:t>inadequate pumping out of blood </a:t>
            </a:r>
            <a:endParaRPr lang="en-US" sz="3000" dirty="0"/>
          </a:p>
          <a:p>
            <a:pPr lvl="1"/>
            <a:r>
              <a:rPr lang="en-US" sz="3000" dirty="0" smtClean="0"/>
              <a:t>Heart may beat either too fast or </a:t>
            </a:r>
            <a:r>
              <a:rPr lang="en-US" sz="3000" smtClean="0"/>
              <a:t>too slow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4556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345</TotalTime>
  <Words>265</Words>
  <Application>Microsoft Office PowerPoint</Application>
  <PresentationFormat>On-screen Show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The cardiac cycle</vt:lpstr>
      <vt:lpstr>cardiac cycle</vt:lpstr>
      <vt:lpstr>cardiac cycle </vt:lpstr>
      <vt:lpstr>pressure</vt:lpstr>
      <vt:lpstr>phases of the cardiac cycle</vt:lpstr>
      <vt:lpstr>phases of the cardiac cycle </vt:lpstr>
      <vt:lpstr>Cardiac cycle</vt:lpstr>
      <vt:lpstr>cardiac cycle – other notes </vt:lpstr>
      <vt:lpstr>Potential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Brittany DeVito</dc:creator>
  <cp:lastModifiedBy>Melissa Redding</cp:lastModifiedBy>
  <cp:revision>9</cp:revision>
  <dcterms:created xsi:type="dcterms:W3CDTF">2015-02-03T19:26:24Z</dcterms:created>
  <dcterms:modified xsi:type="dcterms:W3CDTF">2016-02-23T13:50:14Z</dcterms:modified>
</cp:coreProperties>
</file>