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2" r:id="rId9"/>
    <p:sldId id="263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1BD1F3-4380-4C23-B4B4-68B23C86F1E2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8E5E6F-92EA-4759-88F0-5D7AB3E41C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26574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BDB334-4962-4F2C-872D-D4F762541234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411575-F6A1-43A8-9DBC-BA7DC5F063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2128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411575-F6A1-43A8-9DBC-BA7DC5F063E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5812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CD3B8-E2C9-4336-AE5B-B4389BB011FA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129F5-24E0-439A-816F-230E0FA52A4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CD3B8-E2C9-4336-AE5B-B4389BB011FA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129F5-24E0-439A-816F-230E0FA52A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CD3B8-E2C9-4336-AE5B-B4389BB011FA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129F5-24E0-439A-816F-230E0FA52A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CD3B8-E2C9-4336-AE5B-B4389BB011FA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129F5-24E0-439A-816F-230E0FA52A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CD3B8-E2C9-4336-AE5B-B4389BB011FA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E67129F5-24E0-439A-816F-230E0FA52A4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CD3B8-E2C9-4336-AE5B-B4389BB011FA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129F5-24E0-439A-816F-230E0FA52A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CD3B8-E2C9-4336-AE5B-B4389BB011FA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129F5-24E0-439A-816F-230E0FA52A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CD3B8-E2C9-4336-AE5B-B4389BB011FA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129F5-24E0-439A-816F-230E0FA52A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CD3B8-E2C9-4336-AE5B-B4389BB011FA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129F5-24E0-439A-816F-230E0FA52A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CD3B8-E2C9-4336-AE5B-B4389BB011FA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129F5-24E0-439A-816F-230E0FA52A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CD3B8-E2C9-4336-AE5B-B4389BB011FA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129F5-24E0-439A-816F-230E0FA52A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60CD3B8-E2C9-4336-AE5B-B4389BB011FA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67129F5-24E0-439A-816F-230E0FA52A44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Bone Anatomy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1" y="3200400"/>
            <a:ext cx="6705600" cy="320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02630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686800" cy="639762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rgbClr val="0070C0"/>
                </a:solidFill>
              </a:rPr>
              <a:t>Long Bone Structure : </a:t>
            </a:r>
            <a:r>
              <a:rPr lang="en-US" sz="3200" dirty="0" smtClean="0">
                <a:solidFill>
                  <a:srgbClr val="0070C0"/>
                </a:solidFill>
              </a:rPr>
              <a:t>med. </a:t>
            </a:r>
            <a:r>
              <a:rPr lang="en-US" sz="3200" dirty="0">
                <a:solidFill>
                  <a:srgbClr val="0070C0"/>
                </a:solidFill>
              </a:rPr>
              <a:t>c</a:t>
            </a:r>
            <a:r>
              <a:rPr lang="en-US" sz="3200" dirty="0" smtClean="0">
                <a:solidFill>
                  <a:srgbClr val="0070C0"/>
                </a:solidFill>
              </a:rPr>
              <a:t>av. </a:t>
            </a:r>
            <a:r>
              <a:rPr lang="en-US" sz="3200" dirty="0">
                <a:solidFill>
                  <a:srgbClr val="0070C0"/>
                </a:solidFill>
              </a:rPr>
              <a:t>cont.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14400"/>
            <a:ext cx="8305800" cy="5638800"/>
          </a:xfrm>
        </p:spPr>
        <p:txBody>
          <a:bodyPr>
            <a:noAutofit/>
          </a:bodyPr>
          <a:lstStyle/>
          <a:p>
            <a:r>
              <a:rPr lang="en-US" sz="3200" dirty="0" smtClean="0"/>
              <a:t>Function</a:t>
            </a:r>
          </a:p>
          <a:p>
            <a:pPr lvl="1"/>
            <a:r>
              <a:rPr lang="en-US" sz="3200" dirty="0" smtClean="0"/>
              <a:t>site </a:t>
            </a:r>
            <a:r>
              <a:rPr lang="en-US" sz="3200" dirty="0"/>
              <a:t>of </a:t>
            </a:r>
            <a:r>
              <a:rPr lang="en-US" sz="3200" b="1" u="sng" dirty="0">
                <a:solidFill>
                  <a:schemeClr val="bg1"/>
                </a:solidFill>
              </a:rPr>
              <a:t>blood cell production</a:t>
            </a:r>
            <a:r>
              <a:rPr lang="en-US" sz="3200" dirty="0"/>
              <a:t> in fetus and young children</a:t>
            </a:r>
          </a:p>
          <a:p>
            <a:pPr lvl="1"/>
            <a:r>
              <a:rPr lang="en-US" sz="3200" dirty="0" smtClean="0"/>
              <a:t>contains </a:t>
            </a:r>
            <a:r>
              <a:rPr lang="en-US" sz="3200" dirty="0"/>
              <a:t>fatty tissue (</a:t>
            </a:r>
            <a:r>
              <a:rPr lang="en-US" sz="3200" b="1" u="sng" dirty="0">
                <a:solidFill>
                  <a:srgbClr val="FFFF00"/>
                </a:solidFill>
              </a:rPr>
              <a:t>yellow</a:t>
            </a:r>
            <a:r>
              <a:rPr lang="en-US" sz="3200" dirty="0"/>
              <a:t> marrow) in adults</a:t>
            </a:r>
          </a:p>
          <a:p>
            <a:r>
              <a:rPr lang="en-US" sz="3200" dirty="0" smtClean="0"/>
              <a:t>Marrow </a:t>
            </a:r>
          </a:p>
          <a:p>
            <a:pPr lvl="1"/>
            <a:r>
              <a:rPr lang="en-US" sz="3200" dirty="0" smtClean="0"/>
              <a:t>Connective tissue in spaces w/</a:t>
            </a:r>
            <a:r>
              <a:rPr lang="en-US" sz="3200" dirty="0" err="1" smtClean="0"/>
              <a:t>i</a:t>
            </a:r>
            <a:r>
              <a:rPr lang="en-US" sz="3200" dirty="0" smtClean="0"/>
              <a:t> bones that includes blood –forming stem cells</a:t>
            </a:r>
          </a:p>
          <a:p>
            <a:pPr lvl="1"/>
            <a:r>
              <a:rPr lang="en-US" sz="3200" dirty="0" smtClean="0"/>
              <a:t>Types</a:t>
            </a:r>
          </a:p>
          <a:p>
            <a:pPr lvl="2"/>
            <a:r>
              <a:rPr lang="en-US" sz="3200" b="1" u="sng" dirty="0" smtClean="0">
                <a:solidFill>
                  <a:srgbClr val="FF0000"/>
                </a:solidFill>
              </a:rPr>
              <a:t>Red  </a:t>
            </a:r>
            <a:r>
              <a:rPr lang="en-US" sz="3200" dirty="0" smtClean="0"/>
              <a:t>   and    </a:t>
            </a:r>
            <a:r>
              <a:rPr lang="en-US" sz="3200" b="1" u="sng" dirty="0" smtClean="0">
                <a:solidFill>
                  <a:srgbClr val="FFFF00"/>
                </a:solidFill>
              </a:rPr>
              <a:t>yellow</a:t>
            </a:r>
          </a:p>
        </p:txBody>
      </p:sp>
    </p:spTree>
    <p:extLst>
      <p:ext uri="{BB962C8B-B14F-4D97-AF65-F5344CB8AC3E}">
        <p14:creationId xmlns:p14="http://schemas.microsoft.com/office/powerpoint/2010/main" val="18628814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sz="4400" dirty="0">
                <a:solidFill>
                  <a:srgbClr val="0070C0"/>
                </a:solidFill>
              </a:rPr>
              <a:t>Long Bone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458200" cy="5562600"/>
          </a:xfrm>
        </p:spPr>
        <p:txBody>
          <a:bodyPr>
            <a:noAutofit/>
          </a:bodyPr>
          <a:lstStyle/>
          <a:p>
            <a:r>
              <a:rPr lang="en-US" sz="3600" b="1" u="sng" dirty="0" err="1" smtClean="0">
                <a:solidFill>
                  <a:schemeClr val="bg1"/>
                </a:solidFill>
              </a:rPr>
              <a:t>Periosteum</a:t>
            </a:r>
            <a:endParaRPr lang="en-US" sz="3600" b="1" u="sng" dirty="0" smtClean="0">
              <a:solidFill>
                <a:schemeClr val="bg1"/>
              </a:solidFill>
            </a:endParaRPr>
          </a:p>
          <a:p>
            <a:pPr lvl="1"/>
            <a:r>
              <a:rPr lang="en-US" sz="3600" dirty="0"/>
              <a:t>f</a:t>
            </a:r>
            <a:r>
              <a:rPr lang="en-US" sz="3600" dirty="0" smtClean="0"/>
              <a:t>ibrous, dense irregular connective tissue </a:t>
            </a:r>
            <a:r>
              <a:rPr lang="en-US" sz="3600" b="1" u="sng" dirty="0" smtClean="0">
                <a:solidFill>
                  <a:schemeClr val="bg1"/>
                </a:solidFill>
              </a:rPr>
              <a:t>covering on the bone surface</a:t>
            </a:r>
          </a:p>
          <a:p>
            <a:pPr lvl="1"/>
            <a:r>
              <a:rPr lang="en-US" sz="3600" dirty="0" smtClean="0"/>
              <a:t>Function</a:t>
            </a:r>
          </a:p>
          <a:p>
            <a:pPr lvl="2"/>
            <a:r>
              <a:rPr lang="en-US" sz="3200" dirty="0" smtClean="0"/>
              <a:t>1) </a:t>
            </a:r>
            <a:r>
              <a:rPr lang="en-US" sz="3200" b="1" u="sng" dirty="0" smtClean="0">
                <a:solidFill>
                  <a:schemeClr val="bg1"/>
                </a:solidFill>
              </a:rPr>
              <a:t>anchors </a:t>
            </a:r>
            <a:r>
              <a:rPr lang="en-US" sz="3200" dirty="0" smtClean="0"/>
              <a:t>ligaments and tendons</a:t>
            </a:r>
          </a:p>
          <a:p>
            <a:pPr lvl="2"/>
            <a:r>
              <a:rPr lang="en-US" sz="3200" dirty="0" smtClean="0"/>
              <a:t>2)  helps </a:t>
            </a:r>
            <a:r>
              <a:rPr lang="en-US" sz="3200" b="1" u="sng" dirty="0" smtClean="0">
                <a:solidFill>
                  <a:schemeClr val="bg1"/>
                </a:solidFill>
              </a:rPr>
              <a:t>form and repair </a:t>
            </a:r>
            <a:r>
              <a:rPr lang="en-US" sz="3200" dirty="0" smtClean="0"/>
              <a:t>bone tissue</a:t>
            </a:r>
          </a:p>
          <a:p>
            <a:pPr lvl="2"/>
            <a:r>
              <a:rPr lang="en-US" sz="3200" dirty="0" smtClean="0"/>
              <a:t>3) </a:t>
            </a:r>
            <a:r>
              <a:rPr lang="en-US" sz="3200" b="1" u="sng" dirty="0" smtClean="0">
                <a:solidFill>
                  <a:schemeClr val="bg1"/>
                </a:solidFill>
              </a:rPr>
              <a:t>isolates</a:t>
            </a:r>
            <a:r>
              <a:rPr lang="en-US" sz="3200" dirty="0" smtClean="0"/>
              <a:t> from surrounding tissue</a:t>
            </a:r>
          </a:p>
          <a:p>
            <a:pPr lvl="2"/>
            <a:r>
              <a:rPr lang="en-US" sz="3200" dirty="0" smtClean="0"/>
              <a:t>4) </a:t>
            </a:r>
            <a:r>
              <a:rPr lang="en-US" sz="3200" b="1" u="sng" dirty="0" smtClean="0">
                <a:solidFill>
                  <a:schemeClr val="bg1"/>
                </a:solidFill>
              </a:rPr>
              <a:t>provides route </a:t>
            </a:r>
            <a:r>
              <a:rPr lang="en-US" sz="3200" dirty="0" smtClean="0"/>
              <a:t>for circulatory/nervous activity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6662026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Flat and Other Bones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334000"/>
          </a:xfrm>
        </p:spPr>
        <p:txBody>
          <a:bodyPr>
            <a:normAutofit/>
          </a:bodyPr>
          <a:lstStyle/>
          <a:p>
            <a:r>
              <a:rPr lang="en-US" sz="3200" dirty="0"/>
              <a:t>s</a:t>
            </a:r>
            <a:r>
              <a:rPr lang="en-US" sz="3200" dirty="0" smtClean="0"/>
              <a:t>tructure similar to short, irregular, and </a:t>
            </a:r>
            <a:r>
              <a:rPr lang="en-US" sz="3200" dirty="0" err="1" smtClean="0"/>
              <a:t>sesamoid</a:t>
            </a:r>
            <a:endParaRPr lang="en-US" sz="3200" dirty="0" smtClean="0"/>
          </a:p>
          <a:p>
            <a:r>
              <a:rPr lang="en-US" sz="3200" dirty="0"/>
              <a:t>s</a:t>
            </a:r>
            <a:r>
              <a:rPr lang="en-US" sz="3200" dirty="0" smtClean="0"/>
              <a:t>imilar to long</a:t>
            </a:r>
          </a:p>
          <a:p>
            <a:r>
              <a:rPr lang="en-US" sz="3200" b="1" u="sng" dirty="0" smtClean="0">
                <a:solidFill>
                  <a:schemeClr val="bg1"/>
                </a:solidFill>
              </a:rPr>
              <a:t>Diploe</a:t>
            </a:r>
            <a:r>
              <a:rPr lang="en-US" sz="3200" dirty="0" smtClean="0"/>
              <a:t>:</a:t>
            </a:r>
          </a:p>
          <a:p>
            <a:pPr lvl="1"/>
            <a:r>
              <a:rPr lang="en-US" sz="3200" dirty="0"/>
              <a:t>a</a:t>
            </a:r>
            <a:r>
              <a:rPr lang="en-US" sz="3200" dirty="0" smtClean="0"/>
              <a:t> layer of spongy bone is sandwiched between the external and internal tables of compact bone </a:t>
            </a:r>
          </a:p>
          <a:p>
            <a:pPr lvl="1"/>
            <a:endParaRPr lang="en-US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3755" y="4572000"/>
            <a:ext cx="2959245" cy="1943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45779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Any Questions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0" y="1600200"/>
            <a:ext cx="5715001" cy="4419600"/>
          </a:xfrm>
        </p:spPr>
      </p:pic>
    </p:spTree>
    <p:extLst>
      <p:ext uri="{BB962C8B-B14F-4D97-AF65-F5344CB8AC3E}">
        <p14:creationId xmlns:p14="http://schemas.microsoft.com/office/powerpoint/2010/main" val="16167980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229600" cy="1143000"/>
          </a:xfrm>
        </p:spPr>
        <p:txBody>
          <a:bodyPr>
            <a:normAutofit/>
          </a:bodyPr>
          <a:lstStyle/>
          <a:p>
            <a:r>
              <a:rPr lang="en-US" sz="4800" dirty="0" smtClean="0">
                <a:solidFill>
                  <a:srgbClr val="0070C0"/>
                </a:solidFill>
              </a:rPr>
              <a:t>Long Bone Structure</a:t>
            </a:r>
            <a:endParaRPr lang="en-US" sz="48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953000"/>
          </a:xfrm>
        </p:spPr>
        <p:txBody>
          <a:bodyPr>
            <a:noAutofit/>
          </a:bodyPr>
          <a:lstStyle/>
          <a:p>
            <a:r>
              <a:rPr lang="en-US" sz="4000" u="sng" dirty="0" smtClean="0"/>
              <a:t>Epiphysis </a:t>
            </a:r>
            <a:r>
              <a:rPr lang="en-US" sz="4000" dirty="0" smtClean="0"/>
              <a:t>  “to grow upon”</a:t>
            </a:r>
          </a:p>
          <a:p>
            <a:pPr marL="813816" lvl="2" indent="-411480"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</a:pPr>
            <a:r>
              <a:rPr lang="en-US" sz="4000" b="1" u="sng" dirty="0" smtClean="0">
                <a:solidFill>
                  <a:schemeClr val="bg1"/>
                </a:solidFill>
              </a:rPr>
              <a:t>end</a:t>
            </a:r>
            <a:r>
              <a:rPr lang="en-US" sz="4000" dirty="0" smtClean="0"/>
              <a:t> </a:t>
            </a:r>
            <a:r>
              <a:rPr lang="en-US" sz="4000" dirty="0"/>
              <a:t>formed from secondary ossification </a:t>
            </a:r>
            <a:r>
              <a:rPr lang="en-US" sz="4000" dirty="0" smtClean="0"/>
              <a:t>center</a:t>
            </a:r>
          </a:p>
          <a:p>
            <a:pPr marL="813816" lvl="2" indent="-411480"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</a:pPr>
            <a:endParaRPr lang="en-US" sz="4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0" y="3581400"/>
            <a:ext cx="6781800" cy="289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90130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sz="4400" dirty="0">
                <a:solidFill>
                  <a:srgbClr val="0070C0"/>
                </a:solidFill>
              </a:rPr>
              <a:t>Long Bone Structure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305800" cy="5013960"/>
          </a:xfrm>
        </p:spPr>
        <p:txBody>
          <a:bodyPr>
            <a:normAutofit fontScale="92500" lnSpcReduction="20000"/>
          </a:bodyPr>
          <a:lstStyle/>
          <a:p>
            <a:r>
              <a:rPr lang="en-US" sz="4300" b="1" u="sng" dirty="0">
                <a:solidFill>
                  <a:schemeClr val="bg1"/>
                </a:solidFill>
              </a:rPr>
              <a:t>Spongy</a:t>
            </a:r>
            <a:r>
              <a:rPr lang="en-US" sz="4300" dirty="0"/>
              <a:t> (</a:t>
            </a:r>
            <a:r>
              <a:rPr lang="en-US" sz="4300" dirty="0" err="1"/>
              <a:t>cancellous</a:t>
            </a:r>
            <a:r>
              <a:rPr lang="en-US" sz="4300" dirty="0"/>
              <a:t>) Bone</a:t>
            </a:r>
          </a:p>
          <a:p>
            <a:pPr lvl="1"/>
            <a:r>
              <a:rPr lang="en-US" sz="4300" dirty="0"/>
              <a:t>bars and plates separated by irregular spaces</a:t>
            </a:r>
          </a:p>
          <a:p>
            <a:pPr lvl="1"/>
            <a:r>
              <a:rPr lang="en-US" sz="4300" dirty="0"/>
              <a:t>Characteristics </a:t>
            </a:r>
          </a:p>
          <a:p>
            <a:pPr lvl="2"/>
            <a:r>
              <a:rPr lang="en-US" sz="4300" dirty="0"/>
              <a:t>No </a:t>
            </a:r>
            <a:r>
              <a:rPr lang="en-US" sz="4300" b="1" dirty="0">
                <a:solidFill>
                  <a:schemeClr val="bg1"/>
                </a:solidFill>
              </a:rPr>
              <a:t>osteons</a:t>
            </a:r>
          </a:p>
          <a:p>
            <a:pPr marL="1170432" lvl="3" indent="0">
              <a:buNone/>
            </a:pPr>
            <a:r>
              <a:rPr lang="en-US" sz="4300" dirty="0"/>
              <a:t>No </a:t>
            </a:r>
            <a:r>
              <a:rPr lang="en-US" sz="4300" u="sng" dirty="0">
                <a:solidFill>
                  <a:srgbClr val="FF0000"/>
                </a:solidFill>
              </a:rPr>
              <a:t>blood</a:t>
            </a:r>
            <a:r>
              <a:rPr lang="en-US" sz="4300" dirty="0"/>
              <a:t> </a:t>
            </a:r>
            <a:r>
              <a:rPr lang="en-US" sz="4300" b="1" u="sng" dirty="0">
                <a:solidFill>
                  <a:schemeClr val="bg1"/>
                </a:solidFill>
              </a:rPr>
              <a:t>vessels</a:t>
            </a:r>
          </a:p>
          <a:p>
            <a:pPr marL="1170432" lvl="3" indent="0">
              <a:buNone/>
            </a:pPr>
            <a:r>
              <a:rPr lang="en-US" sz="4300" dirty="0"/>
              <a:t>Nutrients reach osteocytes by </a:t>
            </a:r>
            <a:r>
              <a:rPr lang="en-US" sz="4300" b="1" u="sng" dirty="0">
                <a:solidFill>
                  <a:schemeClr val="bg1"/>
                </a:solidFill>
              </a:rPr>
              <a:t>diffusion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94153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>
                <a:solidFill>
                  <a:srgbClr val="0070C0"/>
                </a:solidFill>
              </a:rPr>
              <a:t>Long Bone Structure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61560"/>
          </a:xfrm>
        </p:spPr>
        <p:txBody>
          <a:bodyPr>
            <a:noAutofit/>
          </a:bodyPr>
          <a:lstStyle/>
          <a:p>
            <a:pPr lvl="1">
              <a:buClr>
                <a:prstClr val="white"/>
              </a:buClr>
            </a:pPr>
            <a:r>
              <a:rPr lang="en-US" sz="4000" dirty="0" smtClean="0">
                <a:solidFill>
                  <a:prstClr val="white"/>
                </a:solidFill>
              </a:rPr>
              <a:t>Function</a:t>
            </a:r>
          </a:p>
          <a:p>
            <a:pPr lvl="2">
              <a:buClr>
                <a:prstClr val="white"/>
              </a:buClr>
            </a:pPr>
            <a:r>
              <a:rPr lang="en-US" sz="4000" dirty="0" smtClean="0">
                <a:solidFill>
                  <a:prstClr val="white"/>
                </a:solidFill>
              </a:rPr>
              <a:t>Aids in </a:t>
            </a:r>
            <a:r>
              <a:rPr lang="en-US" sz="4000" b="1" u="sng" dirty="0" smtClean="0">
                <a:solidFill>
                  <a:schemeClr val="bg1"/>
                </a:solidFill>
              </a:rPr>
              <a:t>reducing weight </a:t>
            </a:r>
            <a:r>
              <a:rPr lang="en-US" sz="4000" dirty="0" smtClean="0">
                <a:solidFill>
                  <a:prstClr val="white"/>
                </a:solidFill>
              </a:rPr>
              <a:t>of bone</a:t>
            </a:r>
          </a:p>
          <a:p>
            <a:pPr lvl="2">
              <a:buClr>
                <a:prstClr val="white"/>
              </a:buClr>
            </a:pPr>
            <a:r>
              <a:rPr lang="en-US" sz="4000" b="1" u="sng" dirty="0" smtClean="0">
                <a:solidFill>
                  <a:schemeClr val="bg1"/>
                </a:solidFill>
              </a:rPr>
              <a:t>Blood cell production </a:t>
            </a:r>
            <a:r>
              <a:rPr lang="en-US" sz="4000" dirty="0" smtClean="0">
                <a:solidFill>
                  <a:prstClr val="white"/>
                </a:solidFill>
              </a:rPr>
              <a:t>in adults </a:t>
            </a:r>
            <a:endParaRPr lang="en-US" sz="4000" dirty="0">
              <a:solidFill>
                <a:prstClr val="white"/>
              </a:solidFill>
            </a:endParaRPr>
          </a:p>
          <a:p>
            <a:r>
              <a:rPr lang="en-US" sz="4000" dirty="0" smtClean="0"/>
              <a:t>thin layer of compact bone on surface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9843913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sz="4400" dirty="0">
                <a:solidFill>
                  <a:srgbClr val="0070C0"/>
                </a:solidFill>
              </a:rPr>
              <a:t>Long Bone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242560"/>
          </a:xfrm>
        </p:spPr>
        <p:txBody>
          <a:bodyPr>
            <a:noAutofit/>
          </a:bodyPr>
          <a:lstStyle/>
          <a:p>
            <a:r>
              <a:rPr lang="en-US" sz="4400" dirty="0" smtClean="0"/>
              <a:t>Epiphyseal Plate (disk) </a:t>
            </a:r>
          </a:p>
          <a:p>
            <a:pPr lvl="1"/>
            <a:r>
              <a:rPr lang="en-US" sz="3700" dirty="0"/>
              <a:t>c</a:t>
            </a:r>
            <a:r>
              <a:rPr lang="en-US" sz="3700" dirty="0" smtClean="0"/>
              <a:t>artilaginous layer within long bone epiphysis that grows</a:t>
            </a:r>
          </a:p>
          <a:p>
            <a:pPr lvl="1"/>
            <a:r>
              <a:rPr lang="en-US" sz="3700" dirty="0" smtClean="0"/>
              <a:t>Other:  this is the </a:t>
            </a:r>
            <a:r>
              <a:rPr lang="en-US" sz="3700" b="1" u="sng" dirty="0" smtClean="0">
                <a:solidFill>
                  <a:schemeClr val="bg1"/>
                </a:solidFill>
              </a:rPr>
              <a:t>ONLY place </a:t>
            </a:r>
            <a:r>
              <a:rPr lang="en-US" sz="3700" dirty="0" smtClean="0"/>
              <a:t>that long bones </a:t>
            </a:r>
          </a:p>
          <a:p>
            <a:pPr marL="585216" lvl="1" indent="0">
              <a:buNone/>
            </a:pPr>
            <a:r>
              <a:rPr lang="en-US" sz="3700" dirty="0" smtClean="0"/>
              <a:t>continue to grow </a:t>
            </a:r>
          </a:p>
          <a:p>
            <a:pPr marL="585216" lvl="1" indent="0">
              <a:buNone/>
            </a:pPr>
            <a:r>
              <a:rPr lang="en-US" sz="3700" dirty="0" smtClean="0"/>
              <a:t>in length after  </a:t>
            </a:r>
          </a:p>
          <a:p>
            <a:pPr marL="585216" lvl="1" indent="0">
              <a:buNone/>
            </a:pPr>
            <a:r>
              <a:rPr lang="en-US" sz="3700" dirty="0" smtClean="0"/>
              <a:t>birth</a:t>
            </a:r>
            <a:r>
              <a:rPr lang="en-US" sz="4000" dirty="0" smtClean="0"/>
              <a:t>  </a:t>
            </a:r>
          </a:p>
          <a:p>
            <a:pPr lvl="1"/>
            <a:endParaRPr lang="en-US" sz="4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00" y="3810000"/>
            <a:ext cx="4114800" cy="2819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50445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sz="4000" dirty="0">
                <a:solidFill>
                  <a:srgbClr val="0070C0"/>
                </a:solidFill>
              </a:rPr>
              <a:t>Long Bone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090160"/>
          </a:xfrm>
        </p:spPr>
        <p:txBody>
          <a:bodyPr/>
          <a:lstStyle/>
          <a:p>
            <a:r>
              <a:rPr lang="en-US" sz="4000" b="1" u="sng" dirty="0" smtClean="0">
                <a:solidFill>
                  <a:schemeClr val="bg1"/>
                </a:solidFill>
              </a:rPr>
              <a:t>Articular Cartilage</a:t>
            </a:r>
          </a:p>
          <a:p>
            <a:pPr lvl="1"/>
            <a:r>
              <a:rPr lang="en-US" sz="3600" b="1" u="sng" dirty="0">
                <a:solidFill>
                  <a:schemeClr val="bg1"/>
                </a:solidFill>
              </a:rPr>
              <a:t>h</a:t>
            </a:r>
            <a:r>
              <a:rPr lang="en-US" sz="3600" b="1" u="sng" dirty="0" smtClean="0">
                <a:solidFill>
                  <a:schemeClr val="bg1"/>
                </a:solidFill>
              </a:rPr>
              <a:t>yaline</a:t>
            </a:r>
            <a:r>
              <a:rPr lang="en-US" sz="3600" dirty="0" smtClean="0"/>
              <a:t> cartilage that covers ends of bones in synovial joints</a:t>
            </a:r>
          </a:p>
          <a:p>
            <a:pPr lvl="1"/>
            <a:r>
              <a:rPr lang="en-US" sz="3600" b="1" u="sng" dirty="0">
                <a:solidFill>
                  <a:schemeClr val="bg1"/>
                </a:solidFill>
              </a:rPr>
              <a:t>c</a:t>
            </a:r>
            <a:r>
              <a:rPr lang="en-US" sz="3600" b="1" u="sng" dirty="0" smtClean="0">
                <a:solidFill>
                  <a:schemeClr val="bg1"/>
                </a:solidFill>
              </a:rPr>
              <a:t>ushions jolts and blows to joints </a:t>
            </a:r>
          </a:p>
          <a:p>
            <a:pPr lvl="1"/>
            <a:endParaRPr lang="en-US" sz="3600" b="1" u="sng" dirty="0">
              <a:solidFill>
                <a:schemeClr val="bg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3810000"/>
            <a:ext cx="5562600" cy="2819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1410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>
                <a:solidFill>
                  <a:srgbClr val="0070C0"/>
                </a:solidFill>
              </a:rPr>
              <a:t>Long Bone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709160"/>
          </a:xfrm>
        </p:spPr>
        <p:txBody>
          <a:bodyPr>
            <a:normAutofit/>
          </a:bodyPr>
          <a:lstStyle/>
          <a:p>
            <a:r>
              <a:rPr lang="en-US" sz="4400" u="sng" dirty="0" smtClean="0"/>
              <a:t>Diaphysis </a:t>
            </a:r>
            <a:r>
              <a:rPr lang="en-US" sz="4400" dirty="0" smtClean="0"/>
              <a:t> “to grow </a:t>
            </a:r>
            <a:r>
              <a:rPr lang="en-US" sz="4400" b="1" dirty="0" smtClean="0"/>
              <a:t>between</a:t>
            </a:r>
            <a:r>
              <a:rPr lang="en-US" sz="4400" dirty="0" smtClean="0"/>
              <a:t>” </a:t>
            </a:r>
          </a:p>
          <a:p>
            <a:pPr lvl="1"/>
            <a:r>
              <a:rPr lang="en-US" sz="4400" b="1" u="sng" dirty="0">
                <a:solidFill>
                  <a:schemeClr val="bg1"/>
                </a:solidFill>
              </a:rPr>
              <a:t>s</a:t>
            </a:r>
            <a:r>
              <a:rPr lang="en-US" sz="4400" b="1" u="sng" dirty="0" smtClean="0">
                <a:solidFill>
                  <a:schemeClr val="bg1"/>
                </a:solidFill>
              </a:rPr>
              <a:t>haft</a:t>
            </a:r>
            <a:r>
              <a:rPr lang="en-US" sz="4400" dirty="0" smtClean="0"/>
              <a:t> of long bone  </a:t>
            </a:r>
          </a:p>
          <a:p>
            <a:pPr lvl="1"/>
            <a:endParaRPr lang="en-US" sz="4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3214"/>
          <a:stretch/>
        </p:blipFill>
        <p:spPr>
          <a:xfrm>
            <a:off x="1142999" y="3810000"/>
            <a:ext cx="7086601" cy="2209800"/>
          </a:xfrm>
          <a:prstGeom prst="rect">
            <a:avLst/>
          </a:prstGeom>
          <a:ln w="22225">
            <a:solidFill>
              <a:srgbClr val="FF0000"/>
            </a:solidFill>
          </a:ln>
        </p:spPr>
      </p:pic>
      <p:sp>
        <p:nvSpPr>
          <p:cNvPr id="5" name="Oval 4"/>
          <p:cNvSpPr/>
          <p:nvPr/>
        </p:nvSpPr>
        <p:spPr>
          <a:xfrm>
            <a:off x="3429000" y="5105400"/>
            <a:ext cx="1828800" cy="1295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5816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29600" cy="762000"/>
          </a:xfrm>
        </p:spPr>
        <p:txBody>
          <a:bodyPr/>
          <a:lstStyle/>
          <a:p>
            <a:r>
              <a:rPr lang="en-US" sz="4000" dirty="0">
                <a:solidFill>
                  <a:srgbClr val="0070C0"/>
                </a:solidFill>
              </a:rPr>
              <a:t>Long Bone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686800" cy="5715000"/>
          </a:xfrm>
        </p:spPr>
        <p:txBody>
          <a:bodyPr>
            <a:noAutofit/>
          </a:bodyPr>
          <a:lstStyle/>
          <a:p>
            <a:r>
              <a:rPr lang="en-US" sz="4000" b="1" u="sng" dirty="0" smtClean="0">
                <a:solidFill>
                  <a:schemeClr val="bg1"/>
                </a:solidFill>
              </a:rPr>
              <a:t>Compact</a:t>
            </a:r>
            <a:r>
              <a:rPr lang="en-US" sz="4000" dirty="0" smtClean="0"/>
              <a:t> (cortical) </a:t>
            </a:r>
            <a:r>
              <a:rPr lang="en-US" sz="4000" dirty="0"/>
              <a:t>Bone</a:t>
            </a:r>
          </a:p>
          <a:p>
            <a:r>
              <a:rPr lang="en-US" sz="4000" dirty="0"/>
              <a:t>d</a:t>
            </a:r>
            <a:r>
              <a:rPr lang="en-US" sz="4000" dirty="0" smtClean="0"/>
              <a:t>ense tissue; cells are </a:t>
            </a:r>
            <a:r>
              <a:rPr lang="en-US" sz="4000" b="1" u="sng" dirty="0">
                <a:solidFill>
                  <a:schemeClr val="bg1"/>
                </a:solidFill>
              </a:rPr>
              <a:t>organized in osteons </a:t>
            </a:r>
            <a:r>
              <a:rPr lang="en-US" sz="4000" dirty="0"/>
              <a:t>(</a:t>
            </a:r>
            <a:r>
              <a:rPr lang="en-US" sz="4000" dirty="0" err="1"/>
              <a:t>Haversian</a:t>
            </a:r>
            <a:r>
              <a:rPr lang="en-US" sz="4000" dirty="0"/>
              <a:t> systems of canals) </a:t>
            </a:r>
            <a:r>
              <a:rPr lang="en-US" sz="3600" dirty="0"/>
              <a:t>with no apparent spaces providing great weight-bearing strength</a:t>
            </a:r>
          </a:p>
          <a:p>
            <a:r>
              <a:rPr lang="en-US" sz="4000" dirty="0" smtClean="0"/>
              <a:t>also </a:t>
            </a:r>
            <a:r>
              <a:rPr lang="en-US" sz="4000" b="1" u="sng" dirty="0"/>
              <a:t>found</a:t>
            </a:r>
            <a:r>
              <a:rPr lang="en-US" sz="4000" dirty="0"/>
              <a:t> in thin layer </a:t>
            </a:r>
            <a:r>
              <a:rPr lang="en-US" sz="4000" b="1" u="sng" dirty="0"/>
              <a:t>around</a:t>
            </a:r>
            <a:r>
              <a:rPr lang="en-US" sz="4000" b="1" dirty="0"/>
              <a:t> </a:t>
            </a:r>
            <a:r>
              <a:rPr lang="en-US" sz="4000" dirty="0"/>
              <a:t>spongy bone of </a:t>
            </a:r>
            <a:r>
              <a:rPr lang="en-US" sz="4000" b="1" u="sng" dirty="0"/>
              <a:t>epiphyses</a:t>
            </a:r>
          </a:p>
          <a:p>
            <a:r>
              <a:rPr lang="en-US" sz="3200" dirty="0" smtClean="0"/>
              <a:t>blood </a:t>
            </a:r>
            <a:r>
              <a:rPr lang="en-US" sz="3200" dirty="0"/>
              <a:t>vessels are parallel to the surface </a:t>
            </a:r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853284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 fontScale="90000"/>
          </a:bodyPr>
          <a:lstStyle/>
          <a:p>
            <a:r>
              <a:rPr lang="en-US" sz="3600" dirty="0">
                <a:solidFill>
                  <a:srgbClr val="0070C0"/>
                </a:solidFill>
              </a:rPr>
              <a:t>Long Bone </a:t>
            </a:r>
            <a:r>
              <a:rPr lang="en-US" sz="3600" dirty="0" smtClean="0">
                <a:solidFill>
                  <a:srgbClr val="0070C0"/>
                </a:solidFill>
              </a:rPr>
              <a:t>Structure : diaphysis cont.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81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2) </a:t>
            </a:r>
            <a:r>
              <a:rPr lang="en-US" sz="4000" b="1" u="sng" dirty="0" smtClean="0">
                <a:solidFill>
                  <a:schemeClr val="bg1"/>
                </a:solidFill>
              </a:rPr>
              <a:t>Medullary Cavity</a:t>
            </a:r>
          </a:p>
          <a:p>
            <a:r>
              <a:rPr lang="en-US" sz="4000" b="1" u="sng" dirty="0">
                <a:solidFill>
                  <a:schemeClr val="bg1"/>
                </a:solidFill>
              </a:rPr>
              <a:t>h</a:t>
            </a:r>
            <a:r>
              <a:rPr lang="en-US" sz="4000" b="1" u="sng" dirty="0" smtClean="0">
                <a:solidFill>
                  <a:schemeClr val="bg1"/>
                </a:solidFill>
              </a:rPr>
              <a:t>ollow chamber </a:t>
            </a:r>
            <a:r>
              <a:rPr lang="en-US" sz="4000" dirty="0" smtClean="0"/>
              <a:t>containing marrow within diaphysis of long bone</a:t>
            </a:r>
          </a:p>
          <a:p>
            <a:pPr lvl="1"/>
            <a:r>
              <a:rPr lang="en-US" sz="4000" b="1" u="sng" dirty="0" err="1" smtClean="0">
                <a:solidFill>
                  <a:schemeClr val="bg1"/>
                </a:solidFill>
              </a:rPr>
              <a:t>Endosteum</a:t>
            </a:r>
            <a:r>
              <a:rPr lang="en-US" sz="4000" dirty="0" smtClean="0"/>
              <a:t>:  tissue lining medullary cavity within bone containing bone forming and bone destroying cells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10341425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69</TotalTime>
  <Words>342</Words>
  <Application>Microsoft Office PowerPoint</Application>
  <PresentationFormat>On-screen Show (4:3)</PresentationFormat>
  <Paragraphs>62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Apex</vt:lpstr>
      <vt:lpstr>Bone Anatomy</vt:lpstr>
      <vt:lpstr>Long Bone Structure</vt:lpstr>
      <vt:lpstr>Long Bone Structure</vt:lpstr>
      <vt:lpstr>Long Bone Structure</vt:lpstr>
      <vt:lpstr>Long Bone Structure</vt:lpstr>
      <vt:lpstr>Long Bone Structure</vt:lpstr>
      <vt:lpstr>Long Bone Structure</vt:lpstr>
      <vt:lpstr>Long Bone Structure</vt:lpstr>
      <vt:lpstr>Long Bone Structure : diaphysis cont.</vt:lpstr>
      <vt:lpstr>Long Bone Structure : med. cav. cont.</vt:lpstr>
      <vt:lpstr>Long Bone Structure</vt:lpstr>
      <vt:lpstr>Flat and Other Bones</vt:lpstr>
      <vt:lpstr>Any Questions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Bone Anatomy</dc:title>
  <dc:creator>melissaannredding</dc:creator>
  <cp:lastModifiedBy>Melissa Redding</cp:lastModifiedBy>
  <cp:revision>16</cp:revision>
  <dcterms:created xsi:type="dcterms:W3CDTF">2014-02-02T17:51:05Z</dcterms:created>
  <dcterms:modified xsi:type="dcterms:W3CDTF">2014-12-08T18:50:15Z</dcterms:modified>
</cp:coreProperties>
</file>