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56" autoAdjust="0"/>
    <p:restoredTop sz="94660"/>
  </p:normalViewPr>
  <p:slideViewPr>
    <p:cSldViewPr>
      <p:cViewPr varScale="1">
        <p:scale>
          <a:sx n="82" d="100"/>
          <a:sy n="82" d="100"/>
        </p:scale>
        <p:origin x="-96" y="-29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sphere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0374" y="0"/>
            <a:ext cx="2293626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38400" y="3581400"/>
            <a:ext cx="3962400" cy="2133600"/>
          </a:xfrm>
        </p:spPr>
        <p:txBody>
          <a:bodyPr anchor="t">
            <a:normAutofit/>
          </a:bodyPr>
          <a:lstStyle>
            <a:lvl1pPr marL="0" indent="0" algn="r">
              <a:buNone/>
              <a:defRPr sz="14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>
          <a:xfrm>
            <a:off x="2438400" y="1447800"/>
            <a:ext cx="3962400" cy="2133600"/>
          </a:xfrm>
        </p:spPr>
        <p:txBody>
          <a:bodyPr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>
          <a:xfrm>
            <a:off x="3582988" y="6426201"/>
            <a:ext cx="2819399" cy="126999"/>
          </a:xfrm>
        </p:spPr>
        <p:txBody>
          <a:bodyPr/>
          <a:lstStyle/>
          <a:p>
            <a:fld id="{F6689DBC-76D2-4369-BA97-E53085E82884}" type="datetimeFigureOut">
              <a:rPr lang="en-US" smtClean="0"/>
              <a:t>2/3/2015</a:t>
            </a:fld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>
          <a:xfrm>
            <a:off x="6414976" y="6400800"/>
            <a:ext cx="457200" cy="152400"/>
          </a:xfrm>
        </p:spPr>
        <p:txBody>
          <a:bodyPr/>
          <a:lstStyle>
            <a:lvl1pPr algn="r">
              <a:defRPr/>
            </a:lvl1pPr>
          </a:lstStyle>
          <a:p>
            <a:fld id="{F33E8C0D-85EB-452C-9583-66044B6619C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>
          <a:xfrm>
            <a:off x="3581400" y="6296248"/>
            <a:ext cx="2820987" cy="15240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89DBC-76D2-4369-BA97-E53085E82884}" type="datetimeFigureOut">
              <a:rPr lang="en-US" smtClean="0"/>
              <a:t>2/3/2015</a:t>
            </a:fld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33E8C0D-85EB-452C-9583-66044B6619C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89DBC-76D2-4369-BA97-E53085E82884}" type="datetimeFigureOut">
              <a:rPr lang="en-US" smtClean="0"/>
              <a:t>2/3/2015</a:t>
            </a:fld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33E8C0D-85EB-452C-9583-66044B6619C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3657600" cy="5714999"/>
          </a:xfrm>
        </p:spPr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89DBC-76D2-4369-BA97-E53085E82884}" type="datetimeFigureOut">
              <a:rPr lang="en-US" smtClean="0"/>
              <a:t>2/3/2015</a:t>
            </a:fld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33E8C0D-85EB-452C-9583-66044B6619C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phere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00" y="0"/>
            <a:ext cx="2293626" cy="6858000"/>
          </a:xfrm>
          <a:prstGeom prst="rect">
            <a:avLst/>
          </a:prstGeom>
        </p:spPr>
      </p:pic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839788" y="6426201"/>
            <a:ext cx="2819399" cy="126999"/>
          </a:xfrm>
        </p:spPr>
        <p:txBody>
          <a:bodyPr/>
          <a:lstStyle/>
          <a:p>
            <a:fld id="{F6689DBC-76D2-4369-BA97-E53085E82884}" type="datetimeFigureOut">
              <a:rPr lang="en-US" smtClean="0"/>
              <a:t>2/3/2015</a:t>
            </a:fld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4116388" y="6400800"/>
            <a:ext cx="533400" cy="152400"/>
          </a:xfrm>
        </p:spPr>
        <p:txBody>
          <a:bodyPr/>
          <a:lstStyle/>
          <a:p>
            <a:fld id="{F33E8C0D-85EB-452C-9583-66044B6619C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838200" y="6296248"/>
            <a:ext cx="2820987" cy="1524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457200" y="1828800"/>
            <a:ext cx="3200400" cy="1752600"/>
          </a:xfrm>
        </p:spPr>
        <p:txBody>
          <a:bodyPr anchor="b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57200" y="3578224"/>
            <a:ext cx="3200645" cy="1459767"/>
          </a:xfrm>
        </p:spPr>
        <p:txBody>
          <a:bodyPr anchor="t">
            <a:norm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None/>
              <a:defRPr lang="en-US" sz="14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3429000"/>
            <a:ext cx="3124200" cy="2667000"/>
          </a:xfrm>
        </p:spPr>
        <p:txBody>
          <a:bodyPr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457200"/>
            <a:ext cx="3124200" cy="2667000"/>
          </a:xfrm>
        </p:spPr>
        <p:txBody>
          <a:bodyPr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876800" y="457200"/>
            <a:ext cx="2819400" cy="57149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89DBC-76D2-4369-BA97-E53085E82884}" type="datetimeFigureOut">
              <a:rPr lang="en-US" smtClean="0"/>
              <a:t>2/3/2015</a:t>
            </a:fld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33E8C0D-85EB-452C-9583-66044B6619C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75238"/>
            <a:ext cx="3581400" cy="411162"/>
          </a:xfrm>
        </p:spPr>
        <p:txBody>
          <a:bodyPr anchor="b">
            <a:noAutofit/>
          </a:bodyPr>
          <a:lstStyle>
            <a:lvl1pPr marL="0" indent="0" algn="ctr">
              <a:buNone/>
              <a:defRPr sz="1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675288"/>
            <a:ext cx="3581400" cy="2525112"/>
          </a:xfrm>
        </p:spPr>
        <p:txBody>
          <a:bodyPr anchor="t"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 baseline="0"/>
            </a:lvl4pPr>
            <a:lvl5pPr>
              <a:buFont typeface="Wingdings" pitchFamily="2" charset="2"/>
              <a:buChar char="§"/>
              <a:defRPr sz="1400"/>
            </a:lvl5pPr>
            <a:lvl6pPr>
              <a:buFont typeface="Wingdings" pitchFamily="2" charset="2"/>
              <a:buChar char="§"/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199" y="3429000"/>
            <a:ext cx="3581400" cy="411162"/>
          </a:xfrm>
        </p:spPr>
        <p:txBody>
          <a:bodyPr anchor="b">
            <a:noAutofit/>
          </a:bodyPr>
          <a:lstStyle>
            <a:lvl1pPr marL="0" indent="0" algn="ctr">
              <a:buNone/>
              <a:defRPr sz="1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199" y="3840162"/>
            <a:ext cx="3581400" cy="2515198"/>
          </a:xfrm>
        </p:spPr>
        <p:txBody>
          <a:bodyPr anchor="t"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876800" y="457200"/>
            <a:ext cx="2819400" cy="57149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89DBC-76D2-4369-BA97-E53085E82884}" type="datetimeFigureOut">
              <a:rPr lang="en-US" smtClean="0"/>
              <a:t>2/3/2015</a:t>
            </a:fld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33E8C0D-85EB-452C-9583-66044B6619C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33800" y="457200"/>
            <a:ext cx="3962400" cy="571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89DBC-76D2-4369-BA97-E53085E82884}" type="datetimeFigureOut">
              <a:rPr lang="en-US" smtClean="0"/>
              <a:t>2/3/2015</a:t>
            </a:fld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33E8C0D-85EB-452C-9583-66044B6619C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89DBC-76D2-4369-BA97-E53085E82884}" type="datetimeFigureOut">
              <a:rPr lang="en-US" smtClean="0"/>
              <a:t>2/3/2015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33E8C0D-85EB-452C-9583-66044B6619C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1600" y="1676400"/>
            <a:ext cx="2514600" cy="1874837"/>
          </a:xfrm>
        </p:spPr>
        <p:txBody>
          <a:bodyPr anchor="b">
            <a:normAutofit/>
          </a:bodyPr>
          <a:lstStyle>
            <a:lvl1pPr algn="r">
              <a:defRPr sz="2000" b="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76400"/>
            <a:ext cx="4700016" cy="3505200"/>
          </a:xfrm>
        </p:spPr>
        <p:txBody>
          <a:bodyPr>
            <a:normAutofit/>
          </a:bodyPr>
          <a:lstStyle>
            <a:lvl1pPr marL="228600" indent="-182880"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00" y="3552372"/>
            <a:ext cx="2209800" cy="1629228"/>
          </a:xfrm>
        </p:spPr>
        <p:txBody>
          <a:bodyPr anchor="t">
            <a:normAutofit/>
          </a:bodyPr>
          <a:lstStyle>
            <a:lvl1pPr marL="0" indent="0" algn="r">
              <a:buNone/>
              <a:defRPr sz="12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89DBC-76D2-4369-BA97-E53085E82884}" type="datetimeFigureOut">
              <a:rPr lang="en-US" smtClean="0"/>
              <a:t>2/3/2015</a:t>
            </a:fld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33E8C0D-85EB-452C-9583-66044B6619C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800" y="1676400"/>
            <a:ext cx="4696967" cy="35052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5181600" y="1676400"/>
            <a:ext cx="2514600" cy="1875972"/>
          </a:xfrm>
        </p:spPr>
        <p:txBody>
          <a:bodyPr anchor="b">
            <a:normAutofit/>
          </a:bodyPr>
          <a:lstStyle>
            <a:lvl1pPr algn="r">
              <a:defRPr sz="2000" b="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00" y="3552372"/>
            <a:ext cx="2209800" cy="1629228"/>
          </a:xfrm>
        </p:spPr>
        <p:txBody>
          <a:bodyPr anchor="t">
            <a:normAutofit/>
          </a:bodyPr>
          <a:lstStyle>
            <a:lvl1pPr marL="0" indent="0" algn="r">
              <a:buNone/>
              <a:defRPr sz="12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89DBC-76D2-4369-BA97-E53085E82884}" type="datetimeFigureOut">
              <a:rPr lang="en-US" smtClean="0"/>
              <a:t>2/3/2015</a:t>
            </a:fld>
            <a:endParaRPr lang="en-US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33E8C0D-85EB-452C-9583-66044B6619C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sphere2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8823693" y="0"/>
            <a:ext cx="320307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76800" y="457200"/>
            <a:ext cx="2819400" cy="5715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57200"/>
            <a:ext cx="3657600" cy="57149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7772400" y="6400800"/>
            <a:ext cx="533400" cy="152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33E8C0D-85EB-452C-9583-66044B6619C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2"/>
          </p:nvPr>
        </p:nvSpPr>
        <p:spPr>
          <a:xfrm>
            <a:off x="4876801" y="6426201"/>
            <a:ext cx="2819399" cy="1269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6689DBC-76D2-4369-BA97-E53085E82884}" type="datetimeFigureOut">
              <a:rPr lang="en-US" smtClean="0"/>
              <a:t>2/3/2015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4875213" y="6296248"/>
            <a:ext cx="2820987" cy="1524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iming>
    <p:tnLst>
      <p:par>
        <p:cTn id="1" dur="indefinite" restart="never" nodeType="tmRoot"/>
      </p:par>
    </p:tnLst>
  </p:timing>
  <p:txStyles>
    <p:titleStyle>
      <a:lvl1pPr algn="r" defTabSz="914400" rtl="0" eaLnBrk="1" latinLnBrk="0" hangingPunct="1">
        <a:spcBef>
          <a:spcPct val="0"/>
        </a:spcBef>
        <a:buNone/>
        <a:defRPr sz="2800" kern="1200">
          <a:gradFill>
            <a:gsLst>
              <a:gs pos="0">
                <a:schemeClr val="tx1">
                  <a:lumMod val="50000"/>
                </a:schemeClr>
              </a:gs>
              <a:gs pos="61000">
                <a:schemeClr val="tx1"/>
              </a:gs>
            </a:gsLst>
            <a:lin ang="5400000" scaled="0"/>
          </a:gradFill>
          <a:effectLst/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8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2pPr>
      <a:lvl3pPr marL="59436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3pPr>
      <a:lvl4pPr marL="77724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4pPr>
      <a:lvl5pPr marL="96012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5pPr>
      <a:lvl6pPr marL="114300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32588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50876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69164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b="1" dirty="0" smtClean="0">
                <a:solidFill>
                  <a:srgbClr val="FF0000"/>
                </a:solidFill>
              </a:rPr>
              <a:t>Blood Vessels</a:t>
            </a:r>
            <a:endParaRPr lang="en-US" sz="7200" b="1" dirty="0">
              <a:solidFill>
                <a:srgbClr val="FF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618" y="3500870"/>
            <a:ext cx="6116782" cy="3067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46204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457200"/>
            <a:ext cx="4953000" cy="5714999"/>
          </a:xfrm>
        </p:spPr>
        <p:txBody>
          <a:bodyPr>
            <a:normAutofit/>
          </a:bodyPr>
          <a:lstStyle/>
          <a:p>
            <a:r>
              <a:rPr lang="en-US" sz="3600" b="1" dirty="0">
                <a:latin typeface="Bookman Old Style" pitchFamily="18" charset="0"/>
              </a:rPr>
              <a:t>2.  </a:t>
            </a:r>
            <a:r>
              <a:rPr lang="en-US" sz="3600" b="1" dirty="0" err="1">
                <a:solidFill>
                  <a:srgbClr val="0070C0"/>
                </a:solidFill>
                <a:latin typeface="Bookman Old Style" pitchFamily="18" charset="0"/>
              </a:rPr>
              <a:t>Venules</a:t>
            </a:r>
            <a:endParaRPr lang="en-US" sz="3600" b="1" dirty="0">
              <a:solidFill>
                <a:srgbClr val="0070C0"/>
              </a:solidFill>
              <a:latin typeface="Bookman Old Style" pitchFamily="18" charset="0"/>
            </a:endParaRPr>
          </a:p>
          <a:p>
            <a:r>
              <a:rPr lang="en-US" sz="3600" b="1" dirty="0">
                <a:latin typeface="Bookman Old Style" pitchFamily="18" charset="0"/>
              </a:rPr>
              <a:t>	</a:t>
            </a:r>
            <a:r>
              <a:rPr lang="en-US" sz="3600" b="1" dirty="0" smtClean="0">
                <a:latin typeface="Bookman Old Style" pitchFamily="18" charset="0"/>
              </a:rPr>
              <a:t>a</a:t>
            </a:r>
            <a:r>
              <a:rPr lang="en-US" sz="3600" b="1" dirty="0">
                <a:latin typeface="Bookman Old Style" pitchFamily="18" charset="0"/>
              </a:rPr>
              <a:t>.  small-diameter, narrow lumens, and porous, </a:t>
            </a:r>
            <a:r>
              <a:rPr lang="en-US" sz="3600" b="1" dirty="0" smtClean="0">
                <a:latin typeface="Bookman Old Style" pitchFamily="18" charset="0"/>
              </a:rPr>
              <a:t>thin </a:t>
            </a:r>
            <a:r>
              <a:rPr lang="en-US" sz="3600" b="1" dirty="0">
                <a:latin typeface="Bookman Old Style" pitchFamily="18" charset="0"/>
              </a:rPr>
              <a:t>walls</a:t>
            </a:r>
            <a:endParaRPr lang="en-US" sz="3600" dirty="0">
              <a:latin typeface="Bookman Old Style" pitchFamily="18" charset="0"/>
            </a:endParaRPr>
          </a:p>
          <a:p>
            <a:r>
              <a:rPr lang="en-US" sz="3600" b="1" dirty="0">
                <a:latin typeface="Bookman Old Style" pitchFamily="18" charset="0"/>
              </a:rPr>
              <a:t>	</a:t>
            </a:r>
            <a:r>
              <a:rPr lang="en-US" sz="3600" b="1" dirty="0" smtClean="0">
                <a:latin typeface="Bookman Old Style" pitchFamily="18" charset="0"/>
              </a:rPr>
              <a:t>b</a:t>
            </a:r>
            <a:r>
              <a:rPr lang="en-US" sz="3600" b="1" dirty="0">
                <a:latin typeface="Bookman Old Style" pitchFamily="18" charset="0"/>
              </a:rPr>
              <a:t>.  walls are endothelial cells and a few muscle cells</a:t>
            </a:r>
            <a:endParaRPr lang="en-US" sz="3600" dirty="0">
              <a:latin typeface="Bookman Old Style" pitchFamily="18" charset="0"/>
            </a:endParaRP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400800" y="609600"/>
            <a:ext cx="2209800" cy="556260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41625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457200"/>
            <a:ext cx="7696200" cy="5791200"/>
          </a:xfrm>
        </p:spPr>
        <p:txBody>
          <a:bodyPr>
            <a:noAutofit/>
          </a:bodyPr>
          <a:lstStyle/>
          <a:p>
            <a:r>
              <a:rPr lang="en-US" sz="3600" b="1" dirty="0">
                <a:latin typeface="Bookman Old Style" pitchFamily="18" charset="0"/>
              </a:rPr>
              <a:t>3. </a:t>
            </a:r>
            <a:r>
              <a:rPr lang="en-US" sz="3600" dirty="0">
                <a:latin typeface="Bookman Old Style" pitchFamily="18" charset="0"/>
              </a:rPr>
              <a:t>Structure of </a:t>
            </a:r>
            <a:r>
              <a:rPr lang="en-US" sz="3600" b="1" dirty="0">
                <a:solidFill>
                  <a:srgbClr val="0070C0"/>
                </a:solidFill>
                <a:latin typeface="Bookman Old Style" pitchFamily="18" charset="0"/>
              </a:rPr>
              <a:t>Veins </a:t>
            </a:r>
          </a:p>
          <a:p>
            <a:r>
              <a:rPr lang="en-US" sz="3600" b="1" dirty="0">
                <a:latin typeface="Bookman Old Style" pitchFamily="18" charset="0"/>
              </a:rPr>
              <a:t>	</a:t>
            </a:r>
            <a:r>
              <a:rPr lang="en-US" sz="3600" dirty="0">
                <a:latin typeface="Bookman Old Style" pitchFamily="18" charset="0"/>
              </a:rPr>
              <a:t>a.  larger venous channels</a:t>
            </a:r>
          </a:p>
          <a:p>
            <a:r>
              <a:rPr lang="en-US" sz="3600" dirty="0">
                <a:latin typeface="Bookman Old Style" pitchFamily="18" charset="0"/>
              </a:rPr>
              <a:t>	b.  </a:t>
            </a:r>
            <a:r>
              <a:rPr lang="en-US" sz="3600" b="1" dirty="0">
                <a:solidFill>
                  <a:srgbClr val="0070C0"/>
                </a:solidFill>
                <a:latin typeface="Bookman Old Style" pitchFamily="18" charset="0"/>
              </a:rPr>
              <a:t>capacitance</a:t>
            </a:r>
            <a:r>
              <a:rPr lang="en-US" sz="3600" dirty="0">
                <a:latin typeface="Bookman Old Style" pitchFamily="18" charset="0"/>
              </a:rPr>
              <a:t>:  stretch and increase capacity with no pressure change</a:t>
            </a:r>
          </a:p>
          <a:p>
            <a:r>
              <a:rPr lang="en-US" sz="3600" dirty="0">
                <a:latin typeface="Bookman Old Style" pitchFamily="18" charset="0"/>
              </a:rPr>
              <a:t>	c.  </a:t>
            </a:r>
            <a:r>
              <a:rPr lang="en-US" sz="3600" b="1" dirty="0">
                <a:solidFill>
                  <a:srgbClr val="0070C0"/>
                </a:solidFill>
                <a:latin typeface="Bookman Old Style" pitchFamily="18" charset="0"/>
              </a:rPr>
              <a:t>valves</a:t>
            </a:r>
            <a:r>
              <a:rPr lang="en-US" sz="3600" dirty="0">
                <a:latin typeface="Bookman Old Style" pitchFamily="18" charset="0"/>
              </a:rPr>
              <a:t>:  one way to keep blood moving toward the heart  </a:t>
            </a:r>
          </a:p>
          <a:p>
            <a:r>
              <a:rPr lang="en-US" sz="3600" dirty="0">
                <a:latin typeface="Bookman Old Style" pitchFamily="18" charset="0"/>
              </a:rPr>
              <a:t> </a:t>
            </a:r>
          </a:p>
          <a:p>
            <a:endParaRPr lang="en-US" sz="3200" dirty="0"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65821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b="1" dirty="0">
                <a:latin typeface="Bookman Old Style" pitchFamily="18" charset="0"/>
              </a:rPr>
              <a:t>.  Overall </a:t>
            </a:r>
            <a:r>
              <a:rPr lang="en-US" sz="4000" b="1" dirty="0" smtClean="0">
                <a:latin typeface="Bookman Old Style" pitchFamily="18" charset="0"/>
              </a:rPr>
              <a:t>Vessel Structure</a:t>
            </a:r>
            <a:endParaRPr lang="en-US" sz="4000" dirty="0">
              <a:latin typeface="Bookman Old Style" pitchFamily="18" charset="0"/>
            </a:endParaRP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0" y="457200"/>
            <a:ext cx="3886200" cy="5715000"/>
          </a:xfrm>
        </p:spPr>
        <p:txBody>
          <a:bodyPr>
            <a:normAutofit/>
          </a:bodyPr>
          <a:lstStyle/>
          <a:p>
            <a:pPr algn="l"/>
            <a:r>
              <a:rPr lang="en-US" sz="4400" dirty="0">
                <a:latin typeface="Bookman Old Style" pitchFamily="18" charset="0"/>
              </a:rPr>
              <a:t>1.  </a:t>
            </a:r>
            <a:r>
              <a:rPr lang="en-US" sz="4400" b="1" dirty="0">
                <a:solidFill>
                  <a:srgbClr val="00B050"/>
                </a:solidFill>
                <a:latin typeface="Bookman Old Style" pitchFamily="18" charset="0"/>
              </a:rPr>
              <a:t>endothelial cells </a:t>
            </a:r>
            <a:r>
              <a:rPr lang="en-US" sz="4400" dirty="0">
                <a:latin typeface="Bookman Old Style" pitchFamily="18" charset="0"/>
              </a:rPr>
              <a:t/>
            </a:r>
            <a:br>
              <a:rPr lang="en-US" sz="4400" dirty="0">
                <a:latin typeface="Bookman Old Style" pitchFamily="18" charset="0"/>
              </a:rPr>
            </a:br>
            <a:r>
              <a:rPr lang="en-US" sz="4400" dirty="0">
                <a:latin typeface="Bookman Old Style" pitchFamily="18" charset="0"/>
              </a:rPr>
              <a:t>2.  </a:t>
            </a:r>
            <a:r>
              <a:rPr lang="en-US" sz="4400" dirty="0" smtClean="0">
                <a:latin typeface="Bookman Old Style" pitchFamily="18" charset="0"/>
              </a:rPr>
              <a:t/>
            </a:r>
            <a:br>
              <a:rPr lang="en-US" sz="4400" dirty="0" smtClean="0">
                <a:latin typeface="Bookman Old Style" pitchFamily="18" charset="0"/>
              </a:rPr>
            </a:br>
            <a:r>
              <a:rPr lang="en-US" sz="4400" b="1" dirty="0" smtClean="0">
                <a:solidFill>
                  <a:srgbClr val="00B050"/>
                </a:solidFill>
                <a:latin typeface="Bookman Old Style" pitchFamily="18" charset="0"/>
              </a:rPr>
              <a:t>fibers </a:t>
            </a:r>
            <a:r>
              <a:rPr lang="en-US" sz="4400" dirty="0" smtClean="0">
                <a:latin typeface="Bookman Old Style" pitchFamily="18" charset="0"/>
              </a:rPr>
              <a:t/>
            </a:r>
            <a:br>
              <a:rPr lang="en-US" sz="4400" dirty="0" smtClean="0">
                <a:latin typeface="Bookman Old Style" pitchFamily="18" charset="0"/>
              </a:rPr>
            </a:br>
            <a:endParaRPr lang="en-US" sz="4400" dirty="0"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60489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457200"/>
            <a:ext cx="7848600" cy="5714999"/>
          </a:xfrm>
        </p:spPr>
        <p:txBody>
          <a:bodyPr>
            <a:normAutofit/>
          </a:bodyPr>
          <a:lstStyle/>
          <a:p>
            <a:r>
              <a:rPr lang="en-US" sz="4000" b="1" dirty="0">
                <a:latin typeface="Bookman Old Style" pitchFamily="18" charset="0"/>
              </a:rPr>
              <a:t>1.  </a:t>
            </a:r>
            <a:r>
              <a:rPr lang="en-US" sz="4000" b="1" dirty="0">
                <a:solidFill>
                  <a:srgbClr val="00B050"/>
                </a:solidFill>
                <a:latin typeface="Bookman Old Style" pitchFamily="18" charset="0"/>
              </a:rPr>
              <a:t>endothelial cells </a:t>
            </a:r>
            <a:endParaRPr lang="en-US" sz="4000" dirty="0">
              <a:solidFill>
                <a:srgbClr val="00B050"/>
              </a:solidFill>
              <a:latin typeface="Bookman Old Style" pitchFamily="18" charset="0"/>
            </a:endParaRPr>
          </a:p>
          <a:p>
            <a:r>
              <a:rPr lang="en-US" sz="4000" b="1" dirty="0">
                <a:latin typeface="Bookman Old Style" pitchFamily="18" charset="0"/>
              </a:rPr>
              <a:t>	</a:t>
            </a:r>
            <a:r>
              <a:rPr lang="en-US" sz="4000" dirty="0" smtClean="0">
                <a:latin typeface="Bookman Old Style" pitchFamily="18" charset="0"/>
              </a:rPr>
              <a:t>a</a:t>
            </a:r>
            <a:r>
              <a:rPr lang="en-US" sz="4000" dirty="0">
                <a:latin typeface="Bookman Old Style" pitchFamily="18" charset="0"/>
              </a:rPr>
              <a:t>.  provide smooth surface </a:t>
            </a:r>
            <a:r>
              <a:rPr lang="en-US" sz="4000" i="1" dirty="0">
                <a:solidFill>
                  <a:srgbClr val="00B050"/>
                </a:solidFill>
                <a:latin typeface="Bookman Old Style" pitchFamily="18" charset="0"/>
              </a:rPr>
              <a:t>reducing friction</a:t>
            </a:r>
          </a:p>
          <a:p>
            <a:r>
              <a:rPr lang="en-US" sz="4000" dirty="0">
                <a:latin typeface="Bookman Old Style" pitchFamily="18" charset="0"/>
              </a:rPr>
              <a:t>	</a:t>
            </a:r>
            <a:r>
              <a:rPr lang="en-US" sz="4000" dirty="0" smtClean="0">
                <a:latin typeface="Bookman Old Style" pitchFamily="18" charset="0"/>
              </a:rPr>
              <a:t>b</a:t>
            </a:r>
            <a:r>
              <a:rPr lang="en-US" sz="4000" dirty="0">
                <a:latin typeface="Bookman Old Style" pitchFamily="18" charset="0"/>
              </a:rPr>
              <a:t>.  </a:t>
            </a:r>
            <a:r>
              <a:rPr lang="en-US" sz="4000" i="1" dirty="0">
                <a:solidFill>
                  <a:srgbClr val="00B050"/>
                </a:solidFill>
                <a:latin typeface="Bookman Old Style" pitchFamily="18" charset="0"/>
              </a:rPr>
              <a:t>inhibits coagulation</a:t>
            </a:r>
          </a:p>
          <a:p>
            <a:r>
              <a:rPr lang="en-US" sz="4000" dirty="0">
                <a:latin typeface="Bookman Old Style" pitchFamily="18" charset="0"/>
              </a:rPr>
              <a:t>	</a:t>
            </a:r>
            <a:r>
              <a:rPr lang="en-US" sz="4000" dirty="0" smtClean="0">
                <a:latin typeface="Bookman Old Style" pitchFamily="18" charset="0"/>
              </a:rPr>
              <a:t>c</a:t>
            </a:r>
            <a:r>
              <a:rPr lang="en-US" sz="4000" dirty="0">
                <a:latin typeface="Bookman Old Style" pitchFamily="18" charset="0"/>
              </a:rPr>
              <a:t>.  have intercellular clefts which vary in size &amp; number influencing </a:t>
            </a:r>
            <a:r>
              <a:rPr lang="en-US" sz="4000" dirty="0" smtClean="0">
                <a:latin typeface="Bookman Old Style" pitchFamily="18" charset="0"/>
              </a:rPr>
              <a:t>the </a:t>
            </a:r>
            <a:r>
              <a:rPr lang="en-US" sz="4000" dirty="0">
                <a:latin typeface="Bookman Old Style" pitchFamily="18" charset="0"/>
              </a:rPr>
              <a:t>diffusion of substances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30144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304800"/>
            <a:ext cx="8001000" cy="6172200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latin typeface="Bookman Old Style" pitchFamily="18" charset="0"/>
              </a:rPr>
              <a:t>2</a:t>
            </a:r>
            <a:r>
              <a:rPr lang="en-US" sz="2800" b="1" dirty="0">
                <a:latin typeface="Bookman Old Style" pitchFamily="18" charset="0"/>
              </a:rPr>
              <a:t>.  </a:t>
            </a:r>
            <a:r>
              <a:rPr lang="en-US" sz="2800" b="1" dirty="0">
                <a:solidFill>
                  <a:srgbClr val="00B050"/>
                </a:solidFill>
                <a:latin typeface="Bookman Old Style" pitchFamily="18" charset="0"/>
              </a:rPr>
              <a:t>Fibers </a:t>
            </a:r>
            <a:endParaRPr lang="en-US" sz="2800" dirty="0">
              <a:solidFill>
                <a:srgbClr val="00B050"/>
              </a:solidFill>
              <a:latin typeface="Bookman Old Style" pitchFamily="18" charset="0"/>
            </a:endParaRPr>
          </a:p>
          <a:p>
            <a:pPr marL="0" indent="0">
              <a:buNone/>
            </a:pPr>
            <a:r>
              <a:rPr lang="en-US" sz="2800" dirty="0" smtClean="0">
                <a:latin typeface="Bookman Old Style" pitchFamily="18" charset="0"/>
              </a:rPr>
              <a:t>  a</a:t>
            </a:r>
            <a:r>
              <a:rPr lang="en-US" sz="2800" dirty="0">
                <a:latin typeface="Bookman Old Style" pitchFamily="18" charset="0"/>
              </a:rPr>
              <a:t>.  </a:t>
            </a:r>
            <a:r>
              <a:rPr lang="en-US" sz="2800" b="1" dirty="0">
                <a:solidFill>
                  <a:srgbClr val="00B050"/>
                </a:solidFill>
                <a:latin typeface="Bookman Old Style" pitchFamily="18" charset="0"/>
              </a:rPr>
              <a:t>collagen</a:t>
            </a:r>
          </a:p>
          <a:p>
            <a:r>
              <a:rPr lang="en-US" sz="2800" dirty="0">
                <a:latin typeface="Bookman Old Style" pitchFamily="18" charset="0"/>
              </a:rPr>
              <a:t>	</a:t>
            </a:r>
            <a:r>
              <a:rPr lang="en-US" sz="2800" dirty="0" smtClean="0">
                <a:latin typeface="Bookman Old Style" pitchFamily="18" charset="0"/>
              </a:rPr>
              <a:t>1</a:t>
            </a:r>
            <a:r>
              <a:rPr lang="en-US" sz="2800" dirty="0">
                <a:latin typeface="Bookman Old Style" pitchFamily="18" charset="0"/>
              </a:rPr>
              <a:t>)  woven together in wall to strengthen</a:t>
            </a:r>
          </a:p>
          <a:p>
            <a:pPr marL="0" indent="0">
              <a:buNone/>
            </a:pPr>
            <a:r>
              <a:rPr lang="en-US" sz="2800" dirty="0" smtClean="0">
                <a:latin typeface="Bookman Old Style" pitchFamily="18" charset="0"/>
              </a:rPr>
              <a:t>  b</a:t>
            </a:r>
            <a:r>
              <a:rPr lang="en-US" sz="2800" dirty="0">
                <a:latin typeface="Bookman Old Style" pitchFamily="18" charset="0"/>
              </a:rPr>
              <a:t>.  </a:t>
            </a:r>
            <a:r>
              <a:rPr lang="en-US" sz="2800" b="1" dirty="0">
                <a:solidFill>
                  <a:srgbClr val="00B050"/>
                </a:solidFill>
                <a:latin typeface="Bookman Old Style" pitchFamily="18" charset="0"/>
              </a:rPr>
              <a:t>elastic </a:t>
            </a:r>
          </a:p>
          <a:p>
            <a:r>
              <a:rPr lang="en-US" sz="2800" dirty="0">
                <a:latin typeface="Bookman Old Style" pitchFamily="18" charset="0"/>
              </a:rPr>
              <a:t>	1)  secreted into extracellular matrix</a:t>
            </a:r>
          </a:p>
          <a:p>
            <a:r>
              <a:rPr lang="en-US" sz="2800" dirty="0">
                <a:latin typeface="Bookman Old Style" pitchFamily="18" charset="0"/>
              </a:rPr>
              <a:t>	2) organized into circular patterns to </a:t>
            </a:r>
            <a:endParaRPr lang="en-US" sz="2800" dirty="0" smtClean="0">
              <a:latin typeface="Bookman Old Style" pitchFamily="18" charset="0"/>
            </a:endParaRPr>
          </a:p>
          <a:p>
            <a:pPr marL="0" indent="0">
              <a:buNone/>
            </a:pPr>
            <a:r>
              <a:rPr lang="en-US" sz="2800" dirty="0">
                <a:latin typeface="Bookman Old Style" pitchFamily="18" charset="0"/>
              </a:rPr>
              <a:t>	</a:t>
            </a:r>
            <a:r>
              <a:rPr lang="en-US" sz="2800" dirty="0" smtClean="0">
                <a:latin typeface="Bookman Old Style" pitchFamily="18" charset="0"/>
              </a:rPr>
              <a:t>	allow </a:t>
            </a:r>
            <a:r>
              <a:rPr lang="en-US" sz="2800" dirty="0">
                <a:latin typeface="Bookman Old Style" pitchFamily="18" charset="0"/>
              </a:rPr>
              <a:t>recoil</a:t>
            </a:r>
          </a:p>
          <a:p>
            <a:pPr marL="0" indent="0">
              <a:buNone/>
            </a:pPr>
            <a:r>
              <a:rPr lang="en-US" sz="2800" dirty="0" smtClean="0">
                <a:latin typeface="Bookman Old Style" pitchFamily="18" charset="0"/>
              </a:rPr>
              <a:t>  c</a:t>
            </a:r>
            <a:r>
              <a:rPr lang="en-US" sz="2800" dirty="0">
                <a:latin typeface="Bookman Old Style" pitchFamily="18" charset="0"/>
              </a:rPr>
              <a:t>.  </a:t>
            </a:r>
            <a:r>
              <a:rPr lang="en-US" sz="2800" b="1" dirty="0">
                <a:solidFill>
                  <a:srgbClr val="00B050"/>
                </a:solidFill>
                <a:latin typeface="Bookman Old Style" pitchFamily="18" charset="0"/>
              </a:rPr>
              <a:t>smooth muscle </a:t>
            </a:r>
          </a:p>
          <a:p>
            <a:r>
              <a:rPr lang="en-US" sz="2800" dirty="0">
                <a:latin typeface="Bookman Old Style" pitchFamily="18" charset="0"/>
              </a:rPr>
              <a:t>	</a:t>
            </a:r>
            <a:r>
              <a:rPr lang="en-US" sz="2800" dirty="0" smtClean="0">
                <a:latin typeface="Bookman Old Style" pitchFamily="18" charset="0"/>
              </a:rPr>
              <a:t>1</a:t>
            </a:r>
            <a:r>
              <a:rPr lang="en-US" sz="2800" dirty="0">
                <a:latin typeface="Bookman Old Style" pitchFamily="18" charset="0"/>
              </a:rPr>
              <a:t>)  </a:t>
            </a:r>
            <a:r>
              <a:rPr lang="en-US" sz="2800" dirty="0" smtClean="0">
                <a:latin typeface="Bookman Old Style" pitchFamily="18" charset="0"/>
              </a:rPr>
              <a:t>not </a:t>
            </a:r>
            <a:r>
              <a:rPr lang="en-US" sz="2800" dirty="0">
                <a:latin typeface="Bookman Old Style" pitchFamily="18" charset="0"/>
              </a:rPr>
              <a:t>found in capillaries</a:t>
            </a:r>
          </a:p>
          <a:p>
            <a:r>
              <a:rPr lang="en-US" sz="2800" dirty="0">
                <a:latin typeface="Bookman Old Style" pitchFamily="18" charset="0"/>
              </a:rPr>
              <a:t>	</a:t>
            </a:r>
            <a:r>
              <a:rPr lang="en-US" sz="2800" dirty="0" smtClean="0">
                <a:latin typeface="Bookman Old Style" pitchFamily="18" charset="0"/>
              </a:rPr>
              <a:t>2</a:t>
            </a:r>
            <a:r>
              <a:rPr lang="en-US" sz="2800" dirty="0">
                <a:latin typeface="Bookman Old Style" pitchFamily="18" charset="0"/>
              </a:rPr>
              <a:t>)  exerts active tension</a:t>
            </a:r>
          </a:p>
          <a:p>
            <a:endParaRPr lang="en-US" sz="2800" dirty="0"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83328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400" b="1" dirty="0"/>
              <a:t>3.  Layers</a:t>
            </a:r>
            <a:endParaRPr lang="en-US" sz="4400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657600" y="457200"/>
            <a:ext cx="4038600" cy="5715000"/>
          </a:xfrm>
        </p:spPr>
        <p:txBody>
          <a:bodyPr>
            <a:normAutofit/>
          </a:bodyPr>
          <a:lstStyle/>
          <a:p>
            <a:pPr algn="l"/>
            <a:r>
              <a:rPr lang="en-US" sz="4400" dirty="0">
                <a:latin typeface="Bookman Old Style" pitchFamily="18" charset="0"/>
              </a:rPr>
              <a:t>a.  Tunica </a:t>
            </a:r>
            <a:r>
              <a:rPr lang="en-US" sz="4400" dirty="0" smtClean="0">
                <a:latin typeface="Bookman Old Style" pitchFamily="18" charset="0"/>
              </a:rPr>
              <a:t/>
            </a:r>
            <a:br>
              <a:rPr lang="en-US" sz="4400" dirty="0" smtClean="0">
                <a:latin typeface="Bookman Old Style" pitchFamily="18" charset="0"/>
              </a:rPr>
            </a:br>
            <a:r>
              <a:rPr lang="en-US" sz="4400" dirty="0">
                <a:latin typeface="Bookman Old Style" pitchFamily="18" charset="0"/>
              </a:rPr>
              <a:t> </a:t>
            </a:r>
            <a:r>
              <a:rPr lang="en-US" sz="4400" dirty="0" smtClean="0">
                <a:latin typeface="Bookman Old Style" pitchFamily="18" charset="0"/>
              </a:rPr>
              <a:t>       </a:t>
            </a:r>
            <a:r>
              <a:rPr lang="en-US" sz="4400" dirty="0" err="1" smtClean="0">
                <a:solidFill>
                  <a:srgbClr val="FF0000"/>
                </a:solidFill>
                <a:latin typeface="Bookman Old Style" pitchFamily="18" charset="0"/>
              </a:rPr>
              <a:t>Externa</a:t>
            </a:r>
            <a:r>
              <a:rPr lang="en-US" sz="4400" dirty="0" smtClean="0">
                <a:solidFill>
                  <a:srgbClr val="FF0000"/>
                </a:solidFill>
                <a:latin typeface="Bookman Old Style" pitchFamily="18" charset="0"/>
              </a:rPr>
              <a:t> </a:t>
            </a:r>
            <a:r>
              <a:rPr lang="en-US" sz="4400" dirty="0" smtClean="0">
                <a:latin typeface="Bookman Old Style" pitchFamily="18" charset="0"/>
              </a:rPr>
              <a:t> </a:t>
            </a:r>
            <a:br>
              <a:rPr lang="en-US" sz="4400" dirty="0" smtClean="0">
                <a:latin typeface="Bookman Old Style" pitchFamily="18" charset="0"/>
              </a:rPr>
            </a:br>
            <a:r>
              <a:rPr lang="en-US" sz="4400" dirty="0" smtClean="0">
                <a:latin typeface="Bookman Old Style" pitchFamily="18" charset="0"/>
              </a:rPr>
              <a:t>    (</a:t>
            </a:r>
            <a:r>
              <a:rPr lang="en-US" sz="4400" dirty="0">
                <a:latin typeface="Bookman Old Style" pitchFamily="18" charset="0"/>
              </a:rPr>
              <a:t>Adventitia)</a:t>
            </a:r>
            <a:br>
              <a:rPr lang="en-US" sz="4400" dirty="0">
                <a:latin typeface="Bookman Old Style" pitchFamily="18" charset="0"/>
              </a:rPr>
            </a:br>
            <a:r>
              <a:rPr lang="en-US" sz="4400" dirty="0">
                <a:latin typeface="Bookman Old Style" pitchFamily="18" charset="0"/>
              </a:rPr>
              <a:t>b.  Tunica </a:t>
            </a:r>
            <a:r>
              <a:rPr lang="en-US" sz="4400" dirty="0" smtClean="0">
                <a:latin typeface="Bookman Old Style" pitchFamily="18" charset="0"/>
              </a:rPr>
              <a:t/>
            </a:r>
            <a:br>
              <a:rPr lang="en-US" sz="4400" dirty="0" smtClean="0">
                <a:latin typeface="Bookman Old Style" pitchFamily="18" charset="0"/>
              </a:rPr>
            </a:br>
            <a:r>
              <a:rPr lang="en-US" sz="4400" dirty="0">
                <a:latin typeface="Bookman Old Style" pitchFamily="18" charset="0"/>
              </a:rPr>
              <a:t> </a:t>
            </a:r>
            <a:r>
              <a:rPr lang="en-US" sz="4400" dirty="0" smtClean="0">
                <a:latin typeface="Bookman Old Style" pitchFamily="18" charset="0"/>
              </a:rPr>
              <a:t>       </a:t>
            </a:r>
            <a:r>
              <a:rPr lang="en-US" sz="4400" dirty="0" smtClean="0">
                <a:solidFill>
                  <a:srgbClr val="FF0000"/>
                </a:solidFill>
                <a:latin typeface="Bookman Old Style" pitchFamily="18" charset="0"/>
              </a:rPr>
              <a:t>Media</a:t>
            </a:r>
            <a:r>
              <a:rPr lang="en-US" sz="4400" dirty="0" smtClean="0">
                <a:latin typeface="Bookman Old Style" pitchFamily="18" charset="0"/>
              </a:rPr>
              <a:t/>
            </a:r>
            <a:br>
              <a:rPr lang="en-US" sz="4400" dirty="0" smtClean="0">
                <a:latin typeface="Bookman Old Style" pitchFamily="18" charset="0"/>
              </a:rPr>
            </a:br>
            <a:r>
              <a:rPr lang="en-US" sz="4400" dirty="0">
                <a:latin typeface="Bookman Old Style" pitchFamily="18" charset="0"/>
              </a:rPr>
              <a:t>c.  Tunica </a:t>
            </a:r>
            <a:r>
              <a:rPr lang="en-US" sz="4400" dirty="0" smtClean="0">
                <a:latin typeface="Bookman Old Style" pitchFamily="18" charset="0"/>
              </a:rPr>
              <a:t/>
            </a:r>
            <a:br>
              <a:rPr lang="en-US" sz="4400" dirty="0" smtClean="0">
                <a:latin typeface="Bookman Old Style" pitchFamily="18" charset="0"/>
              </a:rPr>
            </a:br>
            <a:r>
              <a:rPr lang="en-US" sz="4400" dirty="0">
                <a:latin typeface="Bookman Old Style" pitchFamily="18" charset="0"/>
              </a:rPr>
              <a:t> </a:t>
            </a:r>
            <a:r>
              <a:rPr lang="en-US" sz="4400" dirty="0" smtClean="0">
                <a:latin typeface="Bookman Old Style" pitchFamily="18" charset="0"/>
              </a:rPr>
              <a:t>       </a:t>
            </a:r>
            <a:r>
              <a:rPr lang="en-US" sz="4400" dirty="0" smtClean="0">
                <a:solidFill>
                  <a:srgbClr val="FF0000"/>
                </a:solidFill>
                <a:latin typeface="Bookman Old Style" pitchFamily="18" charset="0"/>
              </a:rPr>
              <a:t>Intima </a:t>
            </a:r>
            <a:endParaRPr lang="en-US" sz="4400" dirty="0">
              <a:solidFill>
                <a:srgbClr val="FF0000"/>
              </a:solidFill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80165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457200"/>
            <a:ext cx="5410200" cy="5714999"/>
          </a:xfrm>
        </p:spPr>
        <p:txBody>
          <a:bodyPr>
            <a:normAutofit/>
          </a:bodyPr>
          <a:lstStyle/>
          <a:p>
            <a:r>
              <a:rPr lang="en-US" sz="3200" b="1" dirty="0">
                <a:latin typeface="Bookman Old Style" pitchFamily="18" charset="0"/>
              </a:rPr>
              <a:t>a.  </a:t>
            </a:r>
            <a:r>
              <a:rPr lang="en-US" sz="3200" b="1" dirty="0">
                <a:solidFill>
                  <a:srgbClr val="FF0000"/>
                </a:solidFill>
                <a:latin typeface="Bookman Old Style" pitchFamily="18" charset="0"/>
              </a:rPr>
              <a:t>Tunica </a:t>
            </a:r>
            <a:r>
              <a:rPr lang="en-US" sz="3200" b="1" dirty="0" err="1">
                <a:solidFill>
                  <a:srgbClr val="FF0000"/>
                </a:solidFill>
                <a:latin typeface="Bookman Old Style" pitchFamily="18" charset="0"/>
              </a:rPr>
              <a:t>Externa</a:t>
            </a:r>
            <a:r>
              <a:rPr lang="en-US" sz="3200" b="1" dirty="0">
                <a:solidFill>
                  <a:srgbClr val="FF0000"/>
                </a:solidFill>
                <a:latin typeface="Bookman Old Style" pitchFamily="18" charset="0"/>
              </a:rPr>
              <a:t>   </a:t>
            </a:r>
            <a:endParaRPr lang="en-US" sz="3200" b="1" dirty="0" smtClean="0">
              <a:solidFill>
                <a:srgbClr val="FF0000"/>
              </a:solidFill>
              <a:latin typeface="Bookman Old Style" pitchFamily="18" charset="0"/>
            </a:endParaRPr>
          </a:p>
          <a:p>
            <a:pPr marL="0" indent="0">
              <a:buNone/>
            </a:pPr>
            <a:r>
              <a:rPr lang="en-US" sz="3200" b="1" dirty="0">
                <a:solidFill>
                  <a:srgbClr val="FF0000"/>
                </a:solidFill>
                <a:latin typeface="Bookman Old Style" pitchFamily="18" charset="0"/>
              </a:rPr>
              <a:t> </a:t>
            </a:r>
            <a:r>
              <a:rPr lang="en-US" sz="3200" b="1" dirty="0" smtClean="0">
                <a:solidFill>
                  <a:srgbClr val="FF0000"/>
                </a:solidFill>
                <a:latin typeface="Bookman Old Style" pitchFamily="18" charset="0"/>
              </a:rPr>
              <a:t>           (</a:t>
            </a:r>
            <a:r>
              <a:rPr lang="en-US" sz="3200" b="1" dirty="0">
                <a:solidFill>
                  <a:srgbClr val="FF0000"/>
                </a:solidFill>
                <a:latin typeface="Bookman Old Style" pitchFamily="18" charset="0"/>
              </a:rPr>
              <a:t>Adventitia)</a:t>
            </a:r>
          </a:p>
          <a:p>
            <a:r>
              <a:rPr lang="en-US" sz="3200" b="1" dirty="0">
                <a:latin typeface="Bookman Old Style" pitchFamily="18" charset="0"/>
              </a:rPr>
              <a:t>	</a:t>
            </a:r>
            <a:r>
              <a:rPr lang="en-US" sz="3200" dirty="0" smtClean="0">
                <a:latin typeface="Bookman Old Style" pitchFamily="18" charset="0"/>
              </a:rPr>
              <a:t>1</a:t>
            </a:r>
            <a:r>
              <a:rPr lang="en-US" sz="3200" dirty="0">
                <a:latin typeface="Bookman Old Style" pitchFamily="18" charset="0"/>
              </a:rPr>
              <a:t>)  </a:t>
            </a:r>
            <a:r>
              <a:rPr lang="en-US" sz="3200" dirty="0">
                <a:solidFill>
                  <a:srgbClr val="FF0000"/>
                </a:solidFill>
                <a:latin typeface="Bookman Old Style" pitchFamily="18" charset="0"/>
              </a:rPr>
              <a:t>outermost</a:t>
            </a:r>
            <a:r>
              <a:rPr lang="en-US" sz="3200" dirty="0">
                <a:latin typeface="Bookman Old Style" pitchFamily="18" charset="0"/>
              </a:rPr>
              <a:t>, external layer </a:t>
            </a:r>
          </a:p>
          <a:p>
            <a:r>
              <a:rPr lang="en-US" sz="3200" dirty="0">
                <a:latin typeface="Bookman Old Style" pitchFamily="18" charset="0"/>
              </a:rPr>
              <a:t>	</a:t>
            </a:r>
            <a:r>
              <a:rPr lang="en-US" sz="3200" dirty="0" smtClean="0">
                <a:latin typeface="Bookman Old Style" pitchFamily="18" charset="0"/>
              </a:rPr>
              <a:t>2</a:t>
            </a:r>
            <a:r>
              <a:rPr lang="en-US" sz="3200" dirty="0">
                <a:latin typeface="Bookman Old Style" pitchFamily="18" charset="0"/>
              </a:rPr>
              <a:t>)  composed of strong, flexible, fibrous connective tissue</a:t>
            </a:r>
          </a:p>
          <a:p>
            <a:r>
              <a:rPr lang="en-US" sz="3200" dirty="0">
                <a:latin typeface="Bookman Old Style" pitchFamily="18" charset="0"/>
              </a:rPr>
              <a:t>	</a:t>
            </a:r>
            <a:r>
              <a:rPr lang="en-US" sz="3200" dirty="0" smtClean="0">
                <a:latin typeface="Bookman Old Style" pitchFamily="18" charset="0"/>
              </a:rPr>
              <a:t>3</a:t>
            </a:r>
            <a:r>
              <a:rPr lang="en-US" sz="3200" dirty="0">
                <a:latin typeface="Bookman Old Style" pitchFamily="18" charset="0"/>
              </a:rPr>
              <a:t>)  prevents tearing and anchors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486400" y="457200"/>
            <a:ext cx="2971800" cy="57150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0" y="228600"/>
            <a:ext cx="3505200" cy="6248400"/>
          </a:xfrm>
          <a:prstGeom prst="rect">
            <a:avLst/>
          </a:prstGeom>
          <a:ln>
            <a:solidFill>
              <a:srgbClr val="FF0000">
                <a:alpha val="91000"/>
              </a:srgbClr>
            </a:solidFill>
          </a:ln>
        </p:spPr>
      </p:pic>
      <p:sp>
        <p:nvSpPr>
          <p:cNvPr id="5" name="Oval 4"/>
          <p:cNvSpPr/>
          <p:nvPr/>
        </p:nvSpPr>
        <p:spPr>
          <a:xfrm>
            <a:off x="6477000" y="4038600"/>
            <a:ext cx="2514600" cy="914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6504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457200"/>
            <a:ext cx="5257800" cy="5714999"/>
          </a:xfrm>
        </p:spPr>
        <p:txBody>
          <a:bodyPr>
            <a:noAutofit/>
          </a:bodyPr>
          <a:lstStyle/>
          <a:p>
            <a:endParaRPr lang="en-US" sz="3200" b="1" dirty="0" smtClean="0">
              <a:latin typeface="Bookman Old Style" pitchFamily="18" charset="0"/>
            </a:endParaRPr>
          </a:p>
          <a:p>
            <a:endParaRPr lang="en-US" sz="3200" b="1" dirty="0">
              <a:latin typeface="Bookman Old Style" pitchFamily="18" charset="0"/>
            </a:endParaRPr>
          </a:p>
          <a:p>
            <a:r>
              <a:rPr lang="en-US" sz="3200" b="1" dirty="0" smtClean="0">
                <a:latin typeface="Bookman Old Style" pitchFamily="18" charset="0"/>
              </a:rPr>
              <a:t>b</a:t>
            </a:r>
            <a:r>
              <a:rPr lang="en-US" sz="3200" b="1" dirty="0">
                <a:latin typeface="Bookman Old Style" pitchFamily="18" charset="0"/>
              </a:rPr>
              <a:t>.  </a:t>
            </a:r>
            <a:r>
              <a:rPr lang="en-US" sz="3200" b="1" dirty="0">
                <a:solidFill>
                  <a:srgbClr val="FF0000"/>
                </a:solidFill>
                <a:latin typeface="Bookman Old Style" pitchFamily="18" charset="0"/>
              </a:rPr>
              <a:t>Tunica Media</a:t>
            </a:r>
            <a:endParaRPr lang="en-US" sz="3200" dirty="0">
              <a:solidFill>
                <a:srgbClr val="FF0000"/>
              </a:solidFill>
              <a:latin typeface="Bookman Old Style" pitchFamily="18" charset="0"/>
            </a:endParaRPr>
          </a:p>
          <a:p>
            <a:r>
              <a:rPr lang="en-US" sz="3200" b="1" dirty="0">
                <a:latin typeface="Bookman Old Style" pitchFamily="18" charset="0"/>
              </a:rPr>
              <a:t>	</a:t>
            </a:r>
            <a:r>
              <a:rPr lang="en-US" sz="3200" dirty="0" smtClean="0">
                <a:latin typeface="Bookman Old Style" pitchFamily="18" charset="0"/>
              </a:rPr>
              <a:t>1</a:t>
            </a:r>
            <a:r>
              <a:rPr lang="en-US" sz="3200" dirty="0">
                <a:latin typeface="Bookman Old Style" pitchFamily="18" charset="0"/>
              </a:rPr>
              <a:t>)  </a:t>
            </a:r>
            <a:r>
              <a:rPr lang="en-US" sz="3200" dirty="0">
                <a:solidFill>
                  <a:srgbClr val="FF0000"/>
                </a:solidFill>
                <a:latin typeface="Bookman Old Style" pitchFamily="18" charset="0"/>
              </a:rPr>
              <a:t>middle </a:t>
            </a:r>
            <a:r>
              <a:rPr lang="en-US" sz="3200" dirty="0">
                <a:latin typeface="Bookman Old Style" pitchFamily="18" charset="0"/>
              </a:rPr>
              <a:t>layer</a:t>
            </a:r>
          </a:p>
          <a:p>
            <a:r>
              <a:rPr lang="en-US" sz="3200" dirty="0">
                <a:latin typeface="Bookman Old Style" pitchFamily="18" charset="0"/>
              </a:rPr>
              <a:t>	</a:t>
            </a:r>
            <a:r>
              <a:rPr lang="en-US" sz="3200" dirty="0" smtClean="0">
                <a:latin typeface="Bookman Old Style" pitchFamily="18" charset="0"/>
              </a:rPr>
              <a:t>2</a:t>
            </a:r>
            <a:r>
              <a:rPr lang="en-US" sz="3200" dirty="0">
                <a:latin typeface="Bookman Old Style" pitchFamily="18" charset="0"/>
              </a:rPr>
              <a:t>)  smooth muscle and elastic connective tissue</a:t>
            </a:r>
          </a:p>
          <a:p>
            <a:r>
              <a:rPr lang="en-US" sz="3200" dirty="0">
                <a:latin typeface="Bookman Old Style" pitchFamily="18" charset="0"/>
              </a:rPr>
              <a:t>	</a:t>
            </a:r>
            <a:r>
              <a:rPr lang="en-US" sz="3200" dirty="0" smtClean="0">
                <a:latin typeface="Bookman Old Style" pitchFamily="18" charset="0"/>
              </a:rPr>
              <a:t>3</a:t>
            </a:r>
            <a:r>
              <a:rPr lang="en-US" sz="3200" dirty="0">
                <a:latin typeface="Bookman Old Style" pitchFamily="18" charset="0"/>
              </a:rPr>
              <a:t>)  permits changes in vessel diameter</a:t>
            </a:r>
          </a:p>
          <a:p>
            <a:r>
              <a:rPr lang="en-US" sz="3200" dirty="0">
                <a:latin typeface="Bookman Old Style" pitchFamily="18" charset="0"/>
              </a:rPr>
              <a:t>	</a:t>
            </a:r>
            <a:r>
              <a:rPr lang="en-US" sz="3200" dirty="0" smtClean="0">
                <a:latin typeface="Bookman Old Style" pitchFamily="18" charset="0"/>
              </a:rPr>
              <a:t>4</a:t>
            </a:r>
            <a:r>
              <a:rPr lang="en-US" sz="3200" dirty="0">
                <a:latin typeface="Bookman Old Style" pitchFamily="18" charset="0"/>
              </a:rPr>
              <a:t>)  innervated by autonomic nerves</a:t>
            </a:r>
          </a:p>
          <a:p>
            <a:endParaRPr lang="en-US" sz="3200" dirty="0">
              <a:latin typeface="Bookman Old Style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562600" y="457200"/>
            <a:ext cx="3124200" cy="57150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0" y="228600"/>
            <a:ext cx="3505200" cy="6248400"/>
          </a:xfrm>
          <a:prstGeom prst="rect">
            <a:avLst/>
          </a:prstGeom>
          <a:ln>
            <a:solidFill>
              <a:srgbClr val="FF0000">
                <a:alpha val="87000"/>
              </a:srgbClr>
            </a:solidFill>
          </a:ln>
        </p:spPr>
      </p:pic>
      <p:sp>
        <p:nvSpPr>
          <p:cNvPr id="5" name="Oval 4"/>
          <p:cNvSpPr/>
          <p:nvPr/>
        </p:nvSpPr>
        <p:spPr>
          <a:xfrm>
            <a:off x="6781800" y="3363190"/>
            <a:ext cx="2057400" cy="82780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812837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457200"/>
            <a:ext cx="4572000" cy="6019800"/>
          </a:xfrm>
        </p:spPr>
        <p:txBody>
          <a:bodyPr>
            <a:noAutofit/>
          </a:bodyPr>
          <a:lstStyle/>
          <a:p>
            <a:endParaRPr lang="en-US" sz="4000" b="1" dirty="0" smtClean="0">
              <a:latin typeface="Bookman Old Style" pitchFamily="18" charset="0"/>
            </a:endParaRPr>
          </a:p>
          <a:p>
            <a:r>
              <a:rPr lang="en-US" sz="4000" b="1" dirty="0" smtClean="0">
                <a:latin typeface="Bookman Old Style" pitchFamily="18" charset="0"/>
              </a:rPr>
              <a:t>c. </a:t>
            </a:r>
            <a:r>
              <a:rPr lang="en-US" sz="4000" b="1" dirty="0" smtClean="0">
                <a:solidFill>
                  <a:srgbClr val="FF0000"/>
                </a:solidFill>
                <a:latin typeface="Bookman Old Style" pitchFamily="18" charset="0"/>
              </a:rPr>
              <a:t>Tunica Intima  </a:t>
            </a:r>
          </a:p>
          <a:p>
            <a:r>
              <a:rPr lang="en-US" sz="4000" b="1" dirty="0">
                <a:latin typeface="Bookman Old Style" pitchFamily="18" charset="0"/>
              </a:rPr>
              <a:t>	</a:t>
            </a:r>
            <a:r>
              <a:rPr lang="en-US" sz="4000" dirty="0" smtClean="0">
                <a:latin typeface="Bookman Old Style" pitchFamily="18" charset="0"/>
              </a:rPr>
              <a:t>1</a:t>
            </a:r>
            <a:r>
              <a:rPr lang="en-US" sz="4000" dirty="0">
                <a:latin typeface="Bookman Old Style" pitchFamily="18" charset="0"/>
              </a:rPr>
              <a:t>)  </a:t>
            </a:r>
            <a:r>
              <a:rPr lang="en-US" sz="4000" dirty="0">
                <a:solidFill>
                  <a:srgbClr val="FF0000"/>
                </a:solidFill>
                <a:latin typeface="Bookman Old Style" pitchFamily="18" charset="0"/>
              </a:rPr>
              <a:t>innermost</a:t>
            </a:r>
            <a:r>
              <a:rPr lang="en-US" sz="4000" dirty="0">
                <a:latin typeface="Bookman Old Style" pitchFamily="18" charset="0"/>
              </a:rPr>
              <a:t> layer </a:t>
            </a:r>
          </a:p>
          <a:p>
            <a:r>
              <a:rPr lang="en-US" sz="4000" dirty="0">
                <a:latin typeface="Bookman Old Style" pitchFamily="18" charset="0"/>
              </a:rPr>
              <a:t>	</a:t>
            </a:r>
            <a:r>
              <a:rPr lang="en-US" sz="4000" dirty="0" smtClean="0">
                <a:latin typeface="Bookman Old Style" pitchFamily="18" charset="0"/>
              </a:rPr>
              <a:t>2</a:t>
            </a:r>
            <a:r>
              <a:rPr lang="en-US" sz="4000" dirty="0">
                <a:latin typeface="Bookman Old Style" pitchFamily="18" charset="0"/>
              </a:rPr>
              <a:t>)  endothelium continuous with that which lines the heart </a:t>
            </a:r>
          </a:p>
          <a:p>
            <a:endParaRPr lang="en-US" sz="4000" dirty="0">
              <a:latin typeface="Bookman Old Style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638800" y="457200"/>
            <a:ext cx="2895600" cy="57150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5400" y="228600"/>
            <a:ext cx="3429000" cy="6248400"/>
          </a:xfrm>
          <a:prstGeom prst="rect">
            <a:avLst/>
          </a:prstGeom>
          <a:ln>
            <a:solidFill>
              <a:srgbClr val="FF0000">
                <a:alpha val="91000"/>
              </a:srgbClr>
            </a:solidFill>
          </a:ln>
        </p:spPr>
      </p:pic>
      <p:sp>
        <p:nvSpPr>
          <p:cNvPr id="5" name="Oval 4"/>
          <p:cNvSpPr/>
          <p:nvPr/>
        </p:nvSpPr>
        <p:spPr>
          <a:xfrm>
            <a:off x="6629400" y="2590800"/>
            <a:ext cx="1905000" cy="762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85413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1200150"/>
            <a:ext cx="7315200" cy="5124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6251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724400" y="457200"/>
            <a:ext cx="2971800" cy="5715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4294967295"/>
          </p:nvPr>
        </p:nvSpPr>
        <p:spPr>
          <a:xfrm>
            <a:off x="533400" y="457200"/>
            <a:ext cx="4419600" cy="5715000"/>
          </a:xfrm>
        </p:spPr>
        <p:txBody>
          <a:bodyPr>
            <a:noAutofit/>
          </a:bodyPr>
          <a:lstStyle/>
          <a:p>
            <a:r>
              <a:rPr lang="en-US" sz="4000" b="1" dirty="0">
                <a:latin typeface="Bookman Old Style" pitchFamily="18" charset="0"/>
              </a:rPr>
              <a:t>A.  </a:t>
            </a:r>
            <a:r>
              <a:rPr lang="en-US" sz="4000" b="1" dirty="0">
                <a:solidFill>
                  <a:srgbClr val="FF0000"/>
                </a:solidFill>
                <a:latin typeface="Bookman Old Style" pitchFamily="18" charset="0"/>
              </a:rPr>
              <a:t>Arteries </a:t>
            </a:r>
          </a:p>
          <a:p>
            <a:endParaRPr lang="en-US" sz="4000" b="1" dirty="0" smtClean="0">
              <a:latin typeface="Bookman Old Style" pitchFamily="18" charset="0"/>
            </a:endParaRPr>
          </a:p>
          <a:p>
            <a:r>
              <a:rPr lang="en-US" sz="4000" b="1" dirty="0" smtClean="0">
                <a:latin typeface="Bookman Old Style" pitchFamily="18" charset="0"/>
              </a:rPr>
              <a:t>1</a:t>
            </a:r>
            <a:r>
              <a:rPr lang="en-US" sz="4000" b="1" dirty="0">
                <a:latin typeface="Bookman Old Style" pitchFamily="18" charset="0"/>
              </a:rPr>
              <a:t>.  </a:t>
            </a:r>
            <a:r>
              <a:rPr lang="en-US" sz="4000" dirty="0" smtClean="0">
                <a:latin typeface="Bookman Old Style" pitchFamily="18" charset="0"/>
              </a:rPr>
              <a:t>definition</a:t>
            </a:r>
            <a:r>
              <a:rPr lang="en-US" sz="4000" dirty="0">
                <a:latin typeface="Bookman Old Style" pitchFamily="18" charset="0"/>
              </a:rPr>
              <a:t>:  vessel that transports blood </a:t>
            </a:r>
            <a:r>
              <a:rPr lang="en-US" sz="4000" b="1" dirty="0">
                <a:solidFill>
                  <a:srgbClr val="FF0000"/>
                </a:solidFill>
                <a:latin typeface="Bookman Old Style" pitchFamily="18" charset="0"/>
              </a:rPr>
              <a:t>AWAY</a:t>
            </a:r>
            <a:r>
              <a:rPr lang="en-US" sz="4000" dirty="0">
                <a:latin typeface="Bookman Old Style" pitchFamily="18" charset="0"/>
              </a:rPr>
              <a:t> from heart at high </a:t>
            </a:r>
            <a:r>
              <a:rPr lang="en-US" sz="4000" dirty="0" smtClean="0">
                <a:latin typeface="Bookman Old Style" pitchFamily="18" charset="0"/>
              </a:rPr>
              <a:t>pressure</a:t>
            </a:r>
            <a:endParaRPr lang="en-US" sz="4000" dirty="0">
              <a:latin typeface="Bookman Old Style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7200" y="76200"/>
            <a:ext cx="4267200" cy="640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38787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609600"/>
            <a:ext cx="8001000" cy="5562599"/>
          </a:xfrm>
        </p:spPr>
        <p:txBody>
          <a:bodyPr>
            <a:noAutofit/>
          </a:bodyPr>
          <a:lstStyle/>
          <a:p>
            <a:r>
              <a:rPr lang="en-US" sz="4000" b="1" dirty="0">
                <a:latin typeface="Bookman Old Style" pitchFamily="18" charset="0"/>
              </a:rPr>
              <a:t>2.  Types</a:t>
            </a:r>
            <a:endParaRPr lang="en-US" sz="4000" dirty="0">
              <a:latin typeface="Bookman Old Style" pitchFamily="18" charset="0"/>
            </a:endParaRPr>
          </a:p>
          <a:p>
            <a:r>
              <a:rPr lang="en-US" sz="4000" b="1" dirty="0">
                <a:latin typeface="Bookman Old Style" pitchFamily="18" charset="0"/>
              </a:rPr>
              <a:t>	a.  </a:t>
            </a:r>
            <a:r>
              <a:rPr lang="en-US" sz="4000" b="1" dirty="0">
                <a:solidFill>
                  <a:srgbClr val="FF0000"/>
                </a:solidFill>
                <a:latin typeface="Bookman Old Style" pitchFamily="18" charset="0"/>
              </a:rPr>
              <a:t>Elastic</a:t>
            </a:r>
            <a:r>
              <a:rPr lang="en-US" sz="4000" b="1" dirty="0">
                <a:latin typeface="Bookman Old Style" pitchFamily="18" charset="0"/>
              </a:rPr>
              <a:t> </a:t>
            </a:r>
            <a:r>
              <a:rPr lang="en-US" sz="4000" dirty="0">
                <a:latin typeface="Bookman Old Style" pitchFamily="18" charset="0"/>
              </a:rPr>
              <a:t>arteries</a:t>
            </a:r>
          </a:p>
          <a:p>
            <a:r>
              <a:rPr lang="en-US" sz="4000" dirty="0">
                <a:latin typeface="Bookman Old Style" pitchFamily="18" charset="0"/>
              </a:rPr>
              <a:t>		1)  largest</a:t>
            </a:r>
          </a:p>
          <a:p>
            <a:r>
              <a:rPr lang="en-US" sz="4000" dirty="0">
                <a:latin typeface="Bookman Old Style" pitchFamily="18" charset="0"/>
              </a:rPr>
              <a:t>		2)  include </a:t>
            </a:r>
            <a:r>
              <a:rPr lang="en-US" sz="4000" dirty="0" smtClean="0">
                <a:latin typeface="Bookman Old Style" pitchFamily="18" charset="0"/>
              </a:rPr>
              <a:t>aorta </a:t>
            </a:r>
            <a:r>
              <a:rPr lang="en-US" sz="4000" dirty="0">
                <a:latin typeface="Bookman Old Style" pitchFamily="18" charset="0"/>
              </a:rPr>
              <a:t>&amp;</a:t>
            </a:r>
            <a:r>
              <a:rPr lang="en-US" sz="4000" dirty="0" smtClean="0">
                <a:latin typeface="Bookman Old Style" pitchFamily="18" charset="0"/>
              </a:rPr>
              <a:t>  </a:t>
            </a:r>
          </a:p>
          <a:p>
            <a:pPr marL="0" indent="0">
              <a:buNone/>
            </a:pPr>
            <a:r>
              <a:rPr lang="en-US" sz="4000" dirty="0">
                <a:latin typeface="Bookman Old Style" pitchFamily="18" charset="0"/>
              </a:rPr>
              <a:t> </a:t>
            </a:r>
            <a:r>
              <a:rPr lang="en-US" sz="4000" dirty="0" smtClean="0">
                <a:latin typeface="Bookman Old Style" pitchFamily="18" charset="0"/>
              </a:rPr>
              <a:t>             some </a:t>
            </a:r>
            <a:r>
              <a:rPr lang="en-US" sz="4000" dirty="0">
                <a:latin typeface="Bookman Old Style" pitchFamily="18" charset="0"/>
              </a:rPr>
              <a:t>of its branches </a:t>
            </a:r>
          </a:p>
          <a:p>
            <a:r>
              <a:rPr lang="en-US" sz="4000" dirty="0">
                <a:latin typeface="Bookman Old Style" pitchFamily="18" charset="0"/>
              </a:rPr>
              <a:t>		</a:t>
            </a:r>
            <a:r>
              <a:rPr lang="en-US" sz="4000" dirty="0" smtClean="0">
                <a:latin typeface="Bookman Old Style" pitchFamily="18" charset="0"/>
              </a:rPr>
              <a:t>3</a:t>
            </a:r>
            <a:r>
              <a:rPr lang="en-US" sz="4000" dirty="0">
                <a:latin typeface="Bookman Old Style" pitchFamily="18" charset="0"/>
              </a:rPr>
              <a:t>)  can stretch to accommodate surge of blood as heart contracts </a:t>
            </a:r>
          </a:p>
        </p:txBody>
      </p:sp>
    </p:spTree>
    <p:extLst>
      <p:ext uri="{BB962C8B-B14F-4D97-AF65-F5344CB8AC3E}">
        <p14:creationId xmlns:p14="http://schemas.microsoft.com/office/powerpoint/2010/main" val="22553124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457200"/>
            <a:ext cx="8077200" cy="5714999"/>
          </a:xfrm>
        </p:spPr>
        <p:txBody>
          <a:bodyPr>
            <a:normAutofit lnSpcReduction="10000"/>
          </a:bodyPr>
          <a:lstStyle/>
          <a:p>
            <a:pPr lvl="1"/>
            <a:r>
              <a:rPr lang="en-US" sz="3600" b="1" dirty="0">
                <a:latin typeface="Bookman Old Style" pitchFamily="18" charset="0"/>
              </a:rPr>
              <a:t>b.  </a:t>
            </a:r>
            <a:r>
              <a:rPr lang="en-US" sz="4000" b="1" dirty="0">
                <a:solidFill>
                  <a:srgbClr val="FF0000"/>
                </a:solidFill>
                <a:latin typeface="Bookman Old Style" pitchFamily="18" charset="0"/>
              </a:rPr>
              <a:t>Muscular </a:t>
            </a:r>
            <a:r>
              <a:rPr lang="en-US" sz="4000" dirty="0">
                <a:latin typeface="Bookman Old Style" pitchFamily="18" charset="0"/>
              </a:rPr>
              <a:t>arteries </a:t>
            </a:r>
          </a:p>
          <a:p>
            <a:r>
              <a:rPr lang="en-US" sz="4000" dirty="0">
                <a:latin typeface="Bookman Old Style" pitchFamily="18" charset="0"/>
              </a:rPr>
              <a:t>	</a:t>
            </a:r>
            <a:r>
              <a:rPr lang="en-US" sz="4000" dirty="0" smtClean="0">
                <a:latin typeface="Bookman Old Style" pitchFamily="18" charset="0"/>
              </a:rPr>
              <a:t>1</a:t>
            </a:r>
            <a:r>
              <a:rPr lang="en-US" sz="4000" dirty="0">
                <a:latin typeface="Bookman Old Style" pitchFamily="18" charset="0"/>
              </a:rPr>
              <a:t>)  carry blood to specific </a:t>
            </a:r>
            <a:endParaRPr lang="en-US" sz="4000" dirty="0" smtClean="0">
              <a:latin typeface="Bookman Old Style" pitchFamily="18" charset="0"/>
            </a:endParaRPr>
          </a:p>
          <a:p>
            <a:pPr marL="0" indent="0">
              <a:buNone/>
            </a:pPr>
            <a:r>
              <a:rPr lang="en-US" sz="4000" dirty="0">
                <a:latin typeface="Bookman Old Style" pitchFamily="18" charset="0"/>
              </a:rPr>
              <a:t>	</a:t>
            </a:r>
            <a:r>
              <a:rPr lang="en-US" sz="4000" dirty="0" smtClean="0">
                <a:latin typeface="Bookman Old Style" pitchFamily="18" charset="0"/>
              </a:rPr>
              <a:t>	organs</a:t>
            </a:r>
            <a:endParaRPr lang="en-US" sz="4000" dirty="0">
              <a:latin typeface="Bookman Old Style" pitchFamily="18" charset="0"/>
            </a:endParaRPr>
          </a:p>
          <a:p>
            <a:r>
              <a:rPr lang="en-US" sz="4000" dirty="0">
                <a:latin typeface="Bookman Old Style" pitchFamily="18" charset="0"/>
              </a:rPr>
              <a:t>	2)  smaller in diameter, </a:t>
            </a:r>
            <a:endParaRPr lang="en-US" sz="4000" dirty="0" smtClean="0">
              <a:latin typeface="Bookman Old Style" pitchFamily="18" charset="0"/>
            </a:endParaRPr>
          </a:p>
          <a:p>
            <a:pPr marL="0" indent="0">
              <a:buNone/>
            </a:pPr>
            <a:r>
              <a:rPr lang="en-US" sz="4000" dirty="0">
                <a:latin typeface="Bookman Old Style" pitchFamily="18" charset="0"/>
              </a:rPr>
              <a:t>	</a:t>
            </a:r>
            <a:r>
              <a:rPr lang="en-US" sz="4000" dirty="0" smtClean="0">
                <a:latin typeface="Bookman Old Style" pitchFamily="18" charset="0"/>
              </a:rPr>
              <a:t>	muscular </a:t>
            </a:r>
            <a:r>
              <a:rPr lang="en-US" sz="4000" dirty="0">
                <a:latin typeface="Bookman Old Style" pitchFamily="18" charset="0"/>
              </a:rPr>
              <a:t>layer is </a:t>
            </a:r>
            <a:endParaRPr lang="en-US" sz="4000" dirty="0" smtClean="0">
              <a:latin typeface="Bookman Old Style" pitchFamily="18" charset="0"/>
            </a:endParaRPr>
          </a:p>
          <a:p>
            <a:pPr marL="0" indent="0">
              <a:buNone/>
            </a:pPr>
            <a:r>
              <a:rPr lang="en-US" sz="4000" dirty="0">
                <a:latin typeface="Bookman Old Style" pitchFamily="18" charset="0"/>
              </a:rPr>
              <a:t>	</a:t>
            </a:r>
            <a:r>
              <a:rPr lang="en-US" sz="4000" dirty="0" smtClean="0">
                <a:latin typeface="Bookman Old Style" pitchFamily="18" charset="0"/>
              </a:rPr>
              <a:t>	proportionately </a:t>
            </a:r>
            <a:r>
              <a:rPr lang="en-US" sz="4000" dirty="0">
                <a:latin typeface="Bookman Old Style" pitchFamily="18" charset="0"/>
              </a:rPr>
              <a:t>thicker</a:t>
            </a:r>
          </a:p>
          <a:p>
            <a:r>
              <a:rPr lang="en-US" sz="4000" dirty="0">
                <a:latin typeface="Bookman Old Style" pitchFamily="18" charset="0"/>
              </a:rPr>
              <a:t>	</a:t>
            </a:r>
            <a:r>
              <a:rPr lang="en-US" sz="4000" dirty="0" smtClean="0">
                <a:latin typeface="Bookman Old Style" pitchFamily="18" charset="0"/>
              </a:rPr>
              <a:t>3</a:t>
            </a:r>
            <a:r>
              <a:rPr lang="en-US" sz="4000" dirty="0">
                <a:latin typeface="Bookman Old Style" pitchFamily="18" charset="0"/>
              </a:rPr>
              <a:t>)  examples:  brachial, </a:t>
            </a:r>
            <a:endParaRPr lang="en-US" sz="4000" dirty="0" smtClean="0">
              <a:latin typeface="Bookman Old Style" pitchFamily="18" charset="0"/>
            </a:endParaRPr>
          </a:p>
          <a:p>
            <a:pPr marL="0" indent="0">
              <a:buNone/>
            </a:pPr>
            <a:r>
              <a:rPr lang="en-US" sz="4000" dirty="0">
                <a:latin typeface="Bookman Old Style" pitchFamily="18" charset="0"/>
              </a:rPr>
              <a:t>	</a:t>
            </a:r>
            <a:r>
              <a:rPr lang="en-US" sz="4000" dirty="0" smtClean="0">
                <a:latin typeface="Bookman Old Style" pitchFamily="18" charset="0"/>
              </a:rPr>
              <a:t>		femoral</a:t>
            </a:r>
            <a:r>
              <a:rPr lang="en-US" sz="4000" dirty="0">
                <a:latin typeface="Bookman Old Style" pitchFamily="18" charset="0"/>
              </a:rPr>
              <a:t>, gastric </a:t>
            </a:r>
          </a:p>
        </p:txBody>
      </p:sp>
    </p:spTree>
    <p:extLst>
      <p:ext uri="{BB962C8B-B14F-4D97-AF65-F5344CB8AC3E}">
        <p14:creationId xmlns:p14="http://schemas.microsoft.com/office/powerpoint/2010/main" val="38544219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304800"/>
            <a:ext cx="8001000" cy="6248400"/>
          </a:xfrm>
        </p:spPr>
        <p:txBody>
          <a:bodyPr>
            <a:noAutofit/>
          </a:bodyPr>
          <a:lstStyle/>
          <a:p>
            <a:r>
              <a:rPr lang="en-US" sz="3600" b="1" dirty="0">
                <a:latin typeface="Bookman Old Style" pitchFamily="18" charset="0"/>
              </a:rPr>
              <a:t>c.  </a:t>
            </a:r>
            <a:r>
              <a:rPr lang="en-US" sz="3600" b="1" dirty="0">
                <a:solidFill>
                  <a:srgbClr val="FF0000"/>
                </a:solidFill>
                <a:latin typeface="Bookman Old Style" pitchFamily="18" charset="0"/>
              </a:rPr>
              <a:t>Arterioles </a:t>
            </a:r>
          </a:p>
          <a:p>
            <a:r>
              <a:rPr lang="en-US" sz="3600" b="1" dirty="0">
                <a:latin typeface="Bookman Old Style" pitchFamily="18" charset="0"/>
              </a:rPr>
              <a:t>	</a:t>
            </a:r>
            <a:r>
              <a:rPr lang="en-US" sz="3600" dirty="0" smtClean="0">
                <a:latin typeface="Bookman Old Style" pitchFamily="18" charset="0"/>
              </a:rPr>
              <a:t>1</a:t>
            </a:r>
            <a:r>
              <a:rPr lang="en-US" sz="3600" dirty="0">
                <a:latin typeface="Bookman Old Style" pitchFamily="18" charset="0"/>
              </a:rPr>
              <a:t>)  critically </a:t>
            </a:r>
            <a:r>
              <a:rPr lang="en-US" sz="3600" dirty="0" smtClean="0">
                <a:latin typeface="Bookman Old Style" pitchFamily="18" charset="0"/>
              </a:rPr>
              <a:t>important </a:t>
            </a:r>
          </a:p>
          <a:p>
            <a:pPr marL="0" indent="0">
              <a:buNone/>
            </a:pPr>
            <a:r>
              <a:rPr lang="en-US" sz="3600" dirty="0">
                <a:latin typeface="Bookman Old Style" pitchFamily="18" charset="0"/>
              </a:rPr>
              <a:t>	</a:t>
            </a:r>
            <a:r>
              <a:rPr lang="en-US" sz="3600" dirty="0" smtClean="0">
                <a:latin typeface="Bookman Old Style" pitchFamily="18" charset="0"/>
              </a:rPr>
              <a:t>	 </a:t>
            </a:r>
            <a:r>
              <a:rPr lang="en-US" sz="3600" dirty="0">
                <a:latin typeface="Bookman Old Style" pitchFamily="18" charset="0"/>
              </a:rPr>
              <a:t>in regulating blood flow </a:t>
            </a:r>
          </a:p>
          <a:p>
            <a:r>
              <a:rPr lang="en-US" sz="3600" dirty="0">
                <a:latin typeface="Bookman Old Style" pitchFamily="18" charset="0"/>
              </a:rPr>
              <a:t>	</a:t>
            </a:r>
            <a:r>
              <a:rPr lang="en-US" sz="3600" dirty="0" smtClean="0">
                <a:latin typeface="Bookman Old Style" pitchFamily="18" charset="0"/>
              </a:rPr>
              <a:t>2</a:t>
            </a:r>
            <a:r>
              <a:rPr lang="en-US" sz="3600" dirty="0">
                <a:latin typeface="Bookman Old Style" pitchFamily="18" charset="0"/>
              </a:rPr>
              <a:t>)  function by variable contraction of smooth muscle in walls </a:t>
            </a:r>
            <a:r>
              <a:rPr lang="en-US" sz="3600" dirty="0" smtClean="0">
                <a:latin typeface="Bookman Old Style" pitchFamily="18" charset="0"/>
              </a:rPr>
              <a:t>which </a:t>
            </a:r>
            <a:r>
              <a:rPr lang="en-US" sz="3600" dirty="0">
                <a:latin typeface="Bookman Old Style" pitchFamily="18" charset="0"/>
              </a:rPr>
              <a:t>increases resistance to blood flow and helps to </a:t>
            </a:r>
            <a:r>
              <a:rPr lang="en-US" sz="3600" dirty="0" smtClean="0">
                <a:latin typeface="Bookman Old Style" pitchFamily="18" charset="0"/>
              </a:rPr>
              <a:t>regulate </a:t>
            </a:r>
            <a:r>
              <a:rPr lang="en-US" sz="3600" dirty="0">
                <a:latin typeface="Bookman Old Style" pitchFamily="18" charset="0"/>
              </a:rPr>
              <a:t>BP</a:t>
            </a:r>
          </a:p>
          <a:p>
            <a:endParaRPr lang="en-US" sz="3600" dirty="0"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86136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457200"/>
            <a:ext cx="8001000" cy="5714999"/>
          </a:xfrm>
        </p:spPr>
        <p:txBody>
          <a:bodyPr>
            <a:normAutofit/>
          </a:bodyPr>
          <a:lstStyle/>
          <a:p>
            <a:r>
              <a:rPr lang="en-US" sz="3600" b="1" dirty="0">
                <a:latin typeface="Bookman Old Style" pitchFamily="18" charset="0"/>
              </a:rPr>
              <a:t>d.  </a:t>
            </a:r>
            <a:r>
              <a:rPr lang="en-US" sz="3600" b="1" dirty="0" err="1">
                <a:solidFill>
                  <a:srgbClr val="FF0000"/>
                </a:solidFill>
                <a:latin typeface="Bookman Old Style" pitchFamily="18" charset="0"/>
              </a:rPr>
              <a:t>Metarterioles</a:t>
            </a:r>
            <a:endParaRPr lang="en-US" sz="3600" b="1" dirty="0">
              <a:solidFill>
                <a:srgbClr val="FF0000"/>
              </a:solidFill>
              <a:latin typeface="Bookman Old Style" pitchFamily="18" charset="0"/>
            </a:endParaRPr>
          </a:p>
          <a:p>
            <a:r>
              <a:rPr lang="en-US" sz="3600" b="1" dirty="0">
                <a:latin typeface="Bookman Old Style" pitchFamily="18" charset="0"/>
              </a:rPr>
              <a:t>	</a:t>
            </a:r>
            <a:r>
              <a:rPr lang="en-US" sz="3600" dirty="0" smtClean="0">
                <a:latin typeface="Bookman Old Style" pitchFamily="18" charset="0"/>
              </a:rPr>
              <a:t>1</a:t>
            </a:r>
            <a:r>
              <a:rPr lang="en-US" sz="3600" dirty="0">
                <a:latin typeface="Bookman Old Style" pitchFamily="18" charset="0"/>
              </a:rPr>
              <a:t>)  short connecting vessels that connect true arterioles to </a:t>
            </a:r>
          </a:p>
          <a:p>
            <a:r>
              <a:rPr lang="en-US" sz="3600" dirty="0">
                <a:latin typeface="Bookman Old Style" pitchFamily="18" charset="0"/>
              </a:rPr>
              <a:t>capillaries</a:t>
            </a:r>
          </a:p>
          <a:p>
            <a:r>
              <a:rPr lang="en-US" sz="3600" dirty="0">
                <a:latin typeface="Bookman Old Style" pitchFamily="18" charset="0"/>
              </a:rPr>
              <a:t>	</a:t>
            </a:r>
            <a:r>
              <a:rPr lang="en-US" sz="3600" dirty="0" smtClean="0">
                <a:latin typeface="Bookman Old Style" pitchFamily="18" charset="0"/>
              </a:rPr>
              <a:t>2</a:t>
            </a:r>
            <a:r>
              <a:rPr lang="en-US" sz="3600" dirty="0">
                <a:latin typeface="Bookman Old Style" pitchFamily="18" charset="0"/>
              </a:rPr>
              <a:t>)  have </a:t>
            </a:r>
            <a:r>
              <a:rPr lang="en-US" sz="3600" i="1" dirty="0">
                <a:latin typeface="Bookman Old Style" pitchFamily="18" charset="0"/>
              </a:rPr>
              <a:t>regulatory valves </a:t>
            </a:r>
            <a:r>
              <a:rPr lang="en-US" sz="3600" dirty="0">
                <a:latin typeface="Bookman Old Style" pitchFamily="18" charset="0"/>
              </a:rPr>
              <a:t>(smooth muscle </a:t>
            </a:r>
            <a:r>
              <a:rPr lang="en-US" sz="3600">
                <a:latin typeface="Bookman Old Style" pitchFamily="18" charset="0"/>
              </a:rPr>
              <a:t>called </a:t>
            </a:r>
            <a:r>
              <a:rPr lang="en-US" sz="3600" smtClean="0">
                <a:latin typeface="Bookman Old Style" pitchFamily="18" charset="0"/>
              </a:rPr>
              <a:t>pre-capillary </a:t>
            </a:r>
            <a:r>
              <a:rPr lang="en-US" sz="3600" dirty="0" smtClean="0">
                <a:latin typeface="Bookman Old Style" pitchFamily="18" charset="0"/>
              </a:rPr>
              <a:t>sphincters</a:t>
            </a:r>
            <a:r>
              <a:rPr lang="en-US" sz="3600" dirty="0">
                <a:latin typeface="Bookman Old Style" pitchFamily="18" charset="0"/>
              </a:rPr>
              <a:t>)</a:t>
            </a:r>
          </a:p>
          <a:p>
            <a:r>
              <a:rPr lang="en-US" sz="3600" dirty="0">
                <a:latin typeface="Bookman Old Style" pitchFamily="18" charset="0"/>
              </a:rPr>
              <a:t>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91758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381000"/>
            <a:ext cx="5791200" cy="6096000"/>
          </a:xfrm>
        </p:spPr>
        <p:txBody>
          <a:bodyPr>
            <a:noAutofit/>
          </a:bodyPr>
          <a:lstStyle/>
          <a:p>
            <a:r>
              <a:rPr lang="en-US" sz="3600" b="1" dirty="0">
                <a:latin typeface="Bookman Old Style" pitchFamily="18" charset="0"/>
              </a:rPr>
              <a:t>B.  </a:t>
            </a:r>
            <a:r>
              <a:rPr lang="en-US" sz="3600" b="1" dirty="0">
                <a:solidFill>
                  <a:srgbClr val="7030A0"/>
                </a:solidFill>
                <a:latin typeface="Bookman Old Style" pitchFamily="18" charset="0"/>
              </a:rPr>
              <a:t>Capillaries </a:t>
            </a:r>
          </a:p>
          <a:p>
            <a:r>
              <a:rPr lang="en-US" sz="3600" dirty="0" smtClean="0">
                <a:latin typeface="Bookman Old Style" pitchFamily="18" charset="0"/>
              </a:rPr>
              <a:t>1</a:t>
            </a:r>
            <a:r>
              <a:rPr lang="en-US" sz="3600" dirty="0">
                <a:latin typeface="Bookman Old Style" pitchFamily="18" charset="0"/>
              </a:rPr>
              <a:t>.  Structure</a:t>
            </a:r>
          </a:p>
          <a:p>
            <a:r>
              <a:rPr lang="en-US" sz="3600" dirty="0">
                <a:latin typeface="Bookman Old Style" pitchFamily="18" charset="0"/>
              </a:rPr>
              <a:t>	a.  </a:t>
            </a:r>
            <a:r>
              <a:rPr lang="en-US" sz="3600" dirty="0" smtClean="0">
                <a:latin typeface="Bookman Old Style" pitchFamily="18" charset="0"/>
              </a:rPr>
              <a:t>microscopic</a:t>
            </a:r>
            <a:r>
              <a:rPr lang="en-US" sz="3600" dirty="0">
                <a:latin typeface="Bookman Old Style" pitchFamily="18" charset="0"/>
              </a:rPr>
              <a:t>		b.  more than one billion in body</a:t>
            </a:r>
          </a:p>
          <a:p>
            <a:r>
              <a:rPr lang="en-US" sz="3600" dirty="0">
                <a:latin typeface="Bookman Old Style" pitchFamily="18" charset="0"/>
              </a:rPr>
              <a:t>	c.  distributed non-</a:t>
            </a:r>
            <a:r>
              <a:rPr lang="en-US" sz="3600" dirty="0" err="1">
                <a:latin typeface="Bookman Old Style" pitchFamily="18" charset="0"/>
              </a:rPr>
              <a:t>uniformily</a:t>
            </a:r>
            <a:endParaRPr lang="en-US" sz="3600" dirty="0">
              <a:latin typeface="Bookman Old Style" pitchFamily="18" charset="0"/>
            </a:endParaRPr>
          </a:p>
          <a:p>
            <a:r>
              <a:rPr lang="en-US" sz="3600" dirty="0">
                <a:latin typeface="Bookman Old Style" pitchFamily="18" charset="0"/>
              </a:rPr>
              <a:t>	d.  activity </a:t>
            </a:r>
            <a:r>
              <a:rPr lang="en-US" sz="3600" b="1" dirty="0">
                <a:solidFill>
                  <a:srgbClr val="7030A0"/>
                </a:solidFill>
                <a:latin typeface="Bookman Old Style" pitchFamily="18" charset="0"/>
              </a:rPr>
              <a:t>varies directly</a:t>
            </a:r>
            <a:r>
              <a:rPr lang="en-US" sz="3600" dirty="0">
                <a:latin typeface="Bookman Old Style" pitchFamily="18" charset="0"/>
              </a:rPr>
              <a:t> with tissue rate of metabolism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19800" y="457200"/>
            <a:ext cx="2514600" cy="59436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1200" y="304800"/>
            <a:ext cx="2971800" cy="6324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8916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457200"/>
            <a:ext cx="7924800" cy="5867400"/>
          </a:xfrm>
        </p:spPr>
        <p:txBody>
          <a:bodyPr>
            <a:normAutofit/>
          </a:bodyPr>
          <a:lstStyle/>
          <a:p>
            <a:r>
              <a:rPr lang="en-US" sz="4000" dirty="0">
                <a:latin typeface="Bookman Old Style" pitchFamily="18" charset="0"/>
              </a:rPr>
              <a:t>2.  Function</a:t>
            </a:r>
          </a:p>
          <a:p>
            <a:r>
              <a:rPr lang="en-US" sz="4000" dirty="0">
                <a:latin typeface="Bookman Old Style" pitchFamily="18" charset="0"/>
              </a:rPr>
              <a:t>a.   carry blood </a:t>
            </a:r>
            <a:r>
              <a:rPr lang="en-US" sz="4000" b="1" dirty="0">
                <a:solidFill>
                  <a:srgbClr val="7030A0"/>
                </a:solidFill>
                <a:latin typeface="Bookman Old Style" pitchFamily="18" charset="0"/>
              </a:rPr>
              <a:t>from arterioles to </a:t>
            </a:r>
            <a:r>
              <a:rPr lang="en-US" sz="4000" b="1" dirty="0" err="1">
                <a:solidFill>
                  <a:srgbClr val="7030A0"/>
                </a:solidFill>
                <a:latin typeface="Bookman Old Style" pitchFamily="18" charset="0"/>
              </a:rPr>
              <a:t>venules</a:t>
            </a:r>
            <a:r>
              <a:rPr lang="en-US" sz="4000" b="1" dirty="0">
                <a:solidFill>
                  <a:srgbClr val="7030A0"/>
                </a:solidFill>
                <a:latin typeface="Bookman Old Style" pitchFamily="18" charset="0"/>
              </a:rPr>
              <a:t> </a:t>
            </a:r>
            <a:endParaRPr lang="en-US" sz="4000" b="1" dirty="0" smtClean="0">
              <a:solidFill>
                <a:srgbClr val="7030A0"/>
              </a:solidFill>
              <a:latin typeface="Bookman Old Style" pitchFamily="18" charset="0"/>
            </a:endParaRPr>
          </a:p>
          <a:p>
            <a:pPr marL="0" indent="0">
              <a:buNone/>
            </a:pPr>
            <a:r>
              <a:rPr lang="en-US" sz="4000" b="1" dirty="0">
                <a:solidFill>
                  <a:srgbClr val="FF0000"/>
                </a:solidFill>
                <a:latin typeface="Bookman Old Style" pitchFamily="18" charset="0"/>
              </a:rPr>
              <a:t>	</a:t>
            </a:r>
            <a:r>
              <a:rPr lang="en-US" sz="4000" b="1" dirty="0" smtClean="0">
                <a:solidFill>
                  <a:srgbClr val="FF0000"/>
                </a:solidFill>
                <a:latin typeface="Bookman Old Style" pitchFamily="18" charset="0"/>
              </a:rPr>
              <a:t>			</a:t>
            </a:r>
            <a:r>
              <a:rPr lang="en-US" sz="4000" dirty="0" smtClean="0">
                <a:latin typeface="Bookman Old Style" pitchFamily="18" charset="0"/>
              </a:rPr>
              <a:t>(</a:t>
            </a:r>
            <a:r>
              <a:rPr lang="en-US" sz="4000" dirty="0">
                <a:latin typeface="Bookman Old Style" pitchFamily="18" charset="0"/>
              </a:rPr>
              <a:t>small veins)</a:t>
            </a:r>
          </a:p>
          <a:p>
            <a:r>
              <a:rPr lang="en-US" sz="4000" dirty="0">
                <a:latin typeface="Bookman Old Style" pitchFamily="18" charset="0"/>
              </a:rPr>
              <a:t>b.  </a:t>
            </a:r>
            <a:r>
              <a:rPr lang="en-US" sz="4000" b="1" dirty="0">
                <a:solidFill>
                  <a:srgbClr val="7030A0"/>
                </a:solidFill>
                <a:latin typeface="Bookman Old Style" pitchFamily="18" charset="0"/>
              </a:rPr>
              <a:t>exchange</a:t>
            </a:r>
            <a:r>
              <a:rPr lang="en-US" sz="4000" b="1" dirty="0">
                <a:solidFill>
                  <a:srgbClr val="FF0000"/>
                </a:solidFill>
                <a:latin typeface="Bookman Old Style" pitchFamily="18" charset="0"/>
              </a:rPr>
              <a:t> </a:t>
            </a:r>
            <a:r>
              <a:rPr lang="en-US" sz="4000" dirty="0">
                <a:latin typeface="Bookman Old Style" pitchFamily="18" charset="0"/>
              </a:rPr>
              <a:t>of nutrients and other vital substances</a:t>
            </a:r>
          </a:p>
          <a:p>
            <a:endParaRPr lang="en-US" sz="4000" dirty="0"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8418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457200"/>
            <a:ext cx="4038600" cy="6019800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419600" y="457200"/>
            <a:ext cx="4267200" cy="5715000"/>
          </a:xfrm>
        </p:spPr>
        <p:txBody>
          <a:bodyPr>
            <a:normAutofit/>
          </a:bodyPr>
          <a:lstStyle/>
          <a:p>
            <a:pPr algn="l"/>
            <a:r>
              <a:rPr lang="en-US" sz="4000" b="1" dirty="0">
                <a:solidFill>
                  <a:srgbClr val="0070C0"/>
                </a:solidFill>
                <a:latin typeface="Bookman Old Style" pitchFamily="18" charset="0"/>
              </a:rPr>
              <a:t>C.  Veins</a:t>
            </a:r>
            <a:br>
              <a:rPr lang="en-US" sz="4000" b="1" dirty="0">
                <a:solidFill>
                  <a:srgbClr val="0070C0"/>
                </a:solidFill>
                <a:latin typeface="Bookman Old Style" pitchFamily="18" charset="0"/>
              </a:rPr>
            </a:br>
            <a:r>
              <a:rPr lang="en-US" sz="4000" dirty="0">
                <a:latin typeface="Bookman Old Style" pitchFamily="18" charset="0"/>
              </a:rPr>
              <a:t>	1. </a:t>
            </a:r>
            <a:r>
              <a:rPr lang="en-US" sz="4000" dirty="0" smtClean="0">
                <a:latin typeface="Bookman Old Style" pitchFamily="18" charset="0"/>
              </a:rPr>
              <a:t>definition</a:t>
            </a:r>
            <a:r>
              <a:rPr lang="en-US" sz="4000" dirty="0">
                <a:latin typeface="Bookman Old Style" pitchFamily="18" charset="0"/>
              </a:rPr>
              <a:t>:  vessel transporting blood from capillaries </a:t>
            </a:r>
            <a:r>
              <a:rPr lang="en-US" sz="4000" b="1" dirty="0">
                <a:solidFill>
                  <a:srgbClr val="0070C0"/>
                </a:solidFill>
                <a:latin typeface="Bookman Old Style" pitchFamily="18" charset="0"/>
              </a:rPr>
              <a:t>TO</a:t>
            </a:r>
            <a:r>
              <a:rPr lang="en-US" sz="4000" dirty="0">
                <a:solidFill>
                  <a:srgbClr val="0070C0"/>
                </a:solidFill>
                <a:latin typeface="Bookman Old Style" pitchFamily="18" charset="0"/>
              </a:rPr>
              <a:t> </a:t>
            </a:r>
            <a:r>
              <a:rPr lang="en-US" sz="4000" dirty="0">
                <a:latin typeface="Bookman Old Style" pitchFamily="18" charset="0"/>
              </a:rPr>
              <a:t>heart</a:t>
            </a:r>
            <a:br>
              <a:rPr lang="en-US" sz="4000" dirty="0">
                <a:latin typeface="Bookman Old Style" pitchFamily="18" charset="0"/>
              </a:rPr>
            </a:br>
            <a:endParaRPr lang="en-US" sz="4000" dirty="0"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692804"/>
      </p:ext>
    </p:extLst>
  </p:cSld>
  <p:clrMapOvr>
    <a:masterClrMapping/>
  </p:clrMapOvr>
</p:sld>
</file>

<file path=ppt/theme/theme1.xml><?xml version="1.0" encoding="utf-8"?>
<a:theme xmlns:a="http://schemas.openxmlformats.org/drawingml/2006/main" name="Composit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ompos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5000"/>
                <a:satMod val="300000"/>
              </a:schemeClr>
            </a:gs>
            <a:gs pos="12000">
              <a:schemeClr val="phClr">
                <a:tint val="50000"/>
                <a:shade val="90000"/>
                <a:satMod val="250000"/>
              </a:schemeClr>
            </a:gs>
            <a:gs pos="100000">
              <a:schemeClr val="phClr">
                <a:tint val="85000"/>
                <a:shade val="75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75000"/>
                <a:shade val="95000"/>
                <a:satMod val="175000"/>
              </a:schemeClr>
            </a:gs>
            <a:gs pos="12000">
              <a:schemeClr val="phClr">
                <a:tint val="90000"/>
                <a:shade val="90000"/>
                <a:satMod val="150000"/>
              </a:schemeClr>
            </a:gs>
            <a:gs pos="100000">
              <a:schemeClr val="phClr">
                <a:tint val="100000"/>
                <a:shade val="75000"/>
                <a:satMod val="150000"/>
              </a:schemeClr>
            </a:gs>
          </a:gsLst>
          <a:lin ang="16200000" scaled="1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freezing" dir="t">
              <a:rot lat="0" lon="0" rev="6000000"/>
            </a:lightRig>
          </a:scene3d>
          <a:sp3d contourW="12700" prstMaterial="dkEdge">
            <a:bevelT w="44450" h="254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10000"/>
                <a:lumMod val="80000"/>
              </a:schemeClr>
            </a:gs>
            <a:gs pos="79000">
              <a:schemeClr val="phClr">
                <a:tint val="100000"/>
                <a:shade val="90000"/>
                <a:satMod val="105000"/>
                <a:lumMod val="100000"/>
              </a:schemeClr>
            </a:gs>
            <a:gs pos="100000">
              <a:schemeClr val="phClr">
                <a:tint val="95000"/>
                <a:shade val="100000"/>
                <a:satMod val="110000"/>
                <a:lumMod val="11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hade val="100000"/>
                <a:satMod val="100000"/>
                <a:lumMod val="110000"/>
              </a:schemeClr>
            </a:gs>
            <a:gs pos="83000">
              <a:schemeClr val="phClr">
                <a:shade val="75000"/>
                <a:satMod val="200000"/>
              </a:schemeClr>
            </a:gs>
            <a:gs pos="100000">
              <a:schemeClr val="phClr">
                <a:shade val="90000"/>
                <a:satMod val="200000"/>
              </a:schemeClr>
            </a:gs>
          </a:gsLst>
          <a:path path="circle">
            <a:fillToRect l="75000" t="100000" b="3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Composite</Template>
  <TotalTime>54</TotalTime>
  <Words>101</Words>
  <Application>Microsoft Office PowerPoint</Application>
  <PresentationFormat>On-screen Show (4:3)</PresentationFormat>
  <Paragraphs>79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Composite</vt:lpstr>
      <vt:lpstr>Blood Vessels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C.  Veins  1. definition:  vessel transporting blood from capillaries TO heart </vt:lpstr>
      <vt:lpstr>PowerPoint Presentation</vt:lpstr>
      <vt:lpstr>PowerPoint Presentation</vt:lpstr>
      <vt:lpstr>1.  endothelial cells  2.   fibers  </vt:lpstr>
      <vt:lpstr>PowerPoint Presentation</vt:lpstr>
      <vt:lpstr>PowerPoint Presentation</vt:lpstr>
      <vt:lpstr>a.  Tunica          Externa       (Adventitia) b.  Tunica          Media c.  Tunica          Intima 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Blood Vessels</dc:title>
  <dc:creator>melissaannredding</dc:creator>
  <cp:lastModifiedBy>Melissa Redding</cp:lastModifiedBy>
  <cp:revision>22</cp:revision>
  <dcterms:created xsi:type="dcterms:W3CDTF">2013-03-05T18:15:11Z</dcterms:created>
  <dcterms:modified xsi:type="dcterms:W3CDTF">2015-02-03T13:34:53Z</dcterms:modified>
</cp:coreProperties>
</file>