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C88BC40A-915C-4388-B0AC-4DC34ADA090F}" type="datetimeFigureOut">
              <a:rPr lang="en-US" smtClean="0"/>
              <a:t>12/8/2014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549E0A41-4F3F-4596-8975-40F36A8389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C40A-915C-4388-B0AC-4DC34ADA090F}" type="datetimeFigureOut">
              <a:rPr lang="en-US" smtClean="0"/>
              <a:t>12/8/2014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E0A41-4F3F-4596-8975-40F36A8389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C40A-915C-4388-B0AC-4DC34ADA090F}" type="datetimeFigureOut">
              <a:rPr lang="en-US" smtClean="0"/>
              <a:t>12/8/2014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E0A41-4F3F-4596-8975-40F36A8389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C40A-915C-4388-B0AC-4DC34ADA090F}" type="datetimeFigureOut">
              <a:rPr lang="en-US" smtClean="0"/>
              <a:t>12/8/2014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E0A41-4F3F-4596-8975-40F36A8389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C88BC40A-915C-4388-B0AC-4DC34ADA090F}" type="datetimeFigureOut">
              <a:rPr lang="en-US" smtClean="0"/>
              <a:t>12/8/2014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549E0A41-4F3F-4596-8975-40F36A8389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C40A-915C-4388-B0AC-4DC34ADA090F}" type="datetimeFigureOut">
              <a:rPr lang="en-US" smtClean="0"/>
              <a:t>12/8/2014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E0A41-4F3F-4596-8975-40F36A8389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C40A-915C-4388-B0AC-4DC34ADA090F}" type="datetimeFigureOut">
              <a:rPr lang="en-US" smtClean="0"/>
              <a:t>12/8/2014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E0A41-4F3F-4596-8975-40F36A8389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C40A-915C-4388-B0AC-4DC34ADA090F}" type="datetimeFigureOut">
              <a:rPr lang="en-US" smtClean="0"/>
              <a:t>12/8/2014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E0A41-4F3F-4596-8975-40F36A8389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C40A-915C-4388-B0AC-4DC34ADA090F}" type="datetimeFigureOut">
              <a:rPr lang="en-US" smtClean="0"/>
              <a:t>12/8/2014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E0A41-4F3F-4596-8975-40F36A8389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C40A-915C-4388-B0AC-4DC34ADA090F}" type="datetimeFigureOut">
              <a:rPr lang="en-US" smtClean="0"/>
              <a:t>12/8/2014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E0A41-4F3F-4596-8975-40F36A8389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C40A-915C-4388-B0AC-4DC34ADA090F}" type="datetimeFigureOut">
              <a:rPr lang="en-US" smtClean="0"/>
              <a:t>12/8/2014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E0A41-4F3F-4596-8975-40F36A8389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9E0A41-4F3F-4596-8975-40F36A8389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8BC40A-915C-4388-B0AC-4DC34ADA090F}" type="datetimeFigureOut">
              <a:rPr lang="en-US" smtClean="0"/>
              <a:t>12/8/2014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Skull</a:t>
            </a:r>
            <a:endParaRPr lang="en-US" sz="9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447800"/>
            <a:ext cx="3810000" cy="2133600"/>
          </a:xfrm>
        </p:spPr>
        <p:txBody>
          <a:bodyPr>
            <a:noAutofit/>
          </a:bodyPr>
          <a:lstStyle/>
          <a:p>
            <a:r>
              <a:rPr lang="en-US" sz="8000" dirty="0" smtClean="0"/>
              <a:t>Axial Skeleton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314700"/>
            <a:ext cx="2514599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42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191000" cy="3886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657600" cy="5715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/>
              <a:t>Ethmoid</a:t>
            </a:r>
            <a:r>
              <a:rPr lang="en-US" sz="6000" dirty="0" smtClean="0"/>
              <a:t> (1)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sz="4800" dirty="0" smtClean="0"/>
              <a:t>anterior #5</a:t>
            </a:r>
            <a:br>
              <a:rPr lang="en-US" sz="4800" dirty="0" smtClean="0"/>
            </a:br>
            <a:r>
              <a:rPr lang="en-US" sz="3600" dirty="0" smtClean="0"/>
              <a:t>perpendicular plate #8</a:t>
            </a:r>
            <a:br>
              <a:rPr lang="en-US" sz="3600" dirty="0" smtClean="0"/>
            </a:br>
            <a:r>
              <a:rPr lang="en-US" sz="4800" dirty="0" smtClean="0"/>
              <a:t>lateral #15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0400"/>
            <a:ext cx="30099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27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4876800" cy="5867399"/>
          </a:xfrm>
        </p:spPr>
        <p:txBody>
          <a:bodyPr>
            <a:normAutofit fontScale="85000" lnSpcReduction="10000"/>
          </a:bodyPr>
          <a:lstStyle/>
          <a:p>
            <a:r>
              <a:rPr lang="en-US" sz="7100" dirty="0" smtClean="0"/>
              <a:t>Facial</a:t>
            </a:r>
          </a:p>
          <a:p>
            <a:r>
              <a:rPr lang="en-US" sz="6400" dirty="0" smtClean="0"/>
              <a:t>Function: form basic shape of face; attachment for muscles moving jaw; expression</a:t>
            </a:r>
            <a:endParaRPr lang="en-US" sz="6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7200"/>
            <a:ext cx="3352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97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4419600" cy="571499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Maxilla  (2) </a:t>
            </a:r>
          </a:p>
          <a:p>
            <a:r>
              <a:rPr lang="en-US" sz="4800" dirty="0"/>
              <a:t>a</a:t>
            </a:r>
            <a:r>
              <a:rPr lang="en-US" sz="4800" dirty="0" smtClean="0"/>
              <a:t>nterior  #17</a:t>
            </a:r>
          </a:p>
          <a:p>
            <a:r>
              <a:rPr lang="en-US" sz="4800" dirty="0"/>
              <a:t>l</a:t>
            </a:r>
            <a:r>
              <a:rPr lang="en-US" sz="4800" dirty="0" smtClean="0"/>
              <a:t>ateral  #19</a:t>
            </a:r>
          </a:p>
          <a:p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86400" y="457200"/>
            <a:ext cx="2971800" cy="5715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"/>
            <a:ext cx="4191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5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4191000" cy="48767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Palatine  (2) </a:t>
            </a:r>
            <a:r>
              <a:rPr lang="en-US" sz="4800" dirty="0" smtClean="0"/>
              <a:t>  </a:t>
            </a:r>
            <a:br>
              <a:rPr lang="en-US" sz="4800" dirty="0" smtClean="0"/>
            </a:br>
            <a:r>
              <a:rPr lang="en-US" sz="4800" dirty="0" smtClean="0"/>
              <a:t> </a:t>
            </a:r>
            <a:br>
              <a:rPr lang="en-US" sz="4800" dirty="0" smtClean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77374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3886200" cy="5714999"/>
          </a:xfrm>
        </p:spPr>
        <p:txBody>
          <a:bodyPr>
            <a:normAutofit/>
          </a:bodyPr>
          <a:lstStyle/>
          <a:p>
            <a:r>
              <a:rPr lang="en-US" sz="6000" dirty="0" err="1" smtClean="0"/>
              <a:t>Zygomatic</a:t>
            </a:r>
            <a:r>
              <a:rPr lang="en-US" sz="6000" dirty="0" smtClean="0"/>
              <a:t> (2) </a:t>
            </a:r>
          </a:p>
          <a:p>
            <a:r>
              <a:rPr lang="en-US" sz="4800" dirty="0" smtClean="0"/>
              <a:t>anterior #14</a:t>
            </a:r>
          </a:p>
          <a:p>
            <a:r>
              <a:rPr lang="en-US" sz="4800" dirty="0"/>
              <a:t>l</a:t>
            </a:r>
            <a:r>
              <a:rPr lang="en-US" sz="4800" dirty="0" smtClean="0"/>
              <a:t>ateral #18  </a:t>
            </a:r>
          </a:p>
          <a:p>
            <a:r>
              <a:rPr lang="en-US" sz="3600" dirty="0"/>
              <a:t>t</a:t>
            </a:r>
            <a:r>
              <a:rPr lang="en-US" sz="3600" dirty="0" smtClean="0"/>
              <a:t>emporal process #6</a:t>
            </a:r>
          </a:p>
          <a:p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7200" y="457200"/>
            <a:ext cx="4114800" cy="5715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04800"/>
            <a:ext cx="4495800" cy="267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81326"/>
            <a:ext cx="4495800" cy="334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3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4571999" cy="53339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657600" cy="5715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Lacrimal (2)</a:t>
            </a:r>
            <a:br>
              <a:rPr lang="en-US" sz="6000" dirty="0" smtClean="0"/>
            </a:br>
            <a:r>
              <a:rPr lang="en-US" sz="4800" dirty="0" smtClean="0"/>
              <a:t>anterior #4</a:t>
            </a:r>
            <a:br>
              <a:rPr lang="en-US" sz="4800" dirty="0" smtClean="0"/>
            </a:br>
            <a:r>
              <a:rPr lang="en-US" sz="4800" dirty="0" smtClean="0"/>
              <a:t>lateral #16</a:t>
            </a:r>
            <a:br>
              <a:rPr lang="en-US" sz="4800" dirty="0" smtClean="0"/>
            </a:br>
            <a:r>
              <a:rPr lang="en-US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2248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4267200" cy="571499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Nasal (2) </a:t>
            </a:r>
          </a:p>
          <a:p>
            <a:r>
              <a:rPr lang="en-US" sz="4800" dirty="0" smtClean="0"/>
              <a:t>Anterior #12</a:t>
            </a:r>
          </a:p>
          <a:p>
            <a:r>
              <a:rPr lang="en-US" sz="4800" dirty="0" smtClean="0"/>
              <a:t>Lateral #17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04800"/>
            <a:ext cx="381000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97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914400"/>
            <a:ext cx="4038600" cy="5029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352800" cy="5715000"/>
          </a:xfrm>
        </p:spPr>
        <p:txBody>
          <a:bodyPr/>
          <a:lstStyle/>
          <a:p>
            <a:r>
              <a:rPr lang="en-US" sz="6000" dirty="0" smtClean="0"/>
              <a:t>Mandible (1)</a:t>
            </a:r>
            <a:br>
              <a:rPr lang="en-US" sz="6000" dirty="0" smtClean="0"/>
            </a:br>
            <a:r>
              <a:rPr lang="en-US" sz="4800" dirty="0" smtClean="0"/>
              <a:t>anterior </a:t>
            </a:r>
            <a:br>
              <a:rPr lang="en-US" sz="4800" dirty="0" smtClean="0"/>
            </a:br>
            <a:r>
              <a:rPr lang="en-US" sz="4800" dirty="0" smtClean="0"/>
              <a:t># 10</a:t>
            </a:r>
            <a:br>
              <a:rPr lang="en-US" sz="4800" dirty="0" smtClean="0"/>
            </a:br>
            <a:r>
              <a:rPr lang="en-US" sz="4800" dirty="0" smtClean="0"/>
              <a:t>lateral </a:t>
            </a:r>
            <a:br>
              <a:rPr lang="en-US" sz="4800" dirty="0" smtClean="0"/>
            </a:br>
            <a:r>
              <a:rPr lang="en-US" sz="4800" dirty="0" smtClean="0"/>
              <a:t>#20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65985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err="1" smtClean="0"/>
              <a:t>Vomer</a:t>
            </a:r>
            <a:r>
              <a:rPr lang="en-US" sz="6000" dirty="0" smtClean="0"/>
              <a:t> (1)</a:t>
            </a:r>
          </a:p>
          <a:p>
            <a:r>
              <a:rPr lang="en-US" sz="4800" dirty="0"/>
              <a:t>a</a:t>
            </a:r>
            <a:r>
              <a:rPr lang="en-US" sz="4800" dirty="0" smtClean="0"/>
              <a:t>nterior  #9</a:t>
            </a:r>
          </a:p>
          <a:p>
            <a:pPr marL="0" indent="0">
              <a:buNone/>
            </a:pP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3810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9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3429000" cy="2619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657600" cy="5715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Inferior Nasal Conchae</a:t>
            </a:r>
            <a:r>
              <a:rPr lang="en-US" dirty="0" smtClean="0"/>
              <a:t>:  </a:t>
            </a:r>
            <a:r>
              <a:rPr lang="en-US" sz="4000" dirty="0" smtClean="0"/>
              <a:t>shape slows air flow; deflects to olfactory receptors</a:t>
            </a:r>
            <a:br>
              <a:rPr lang="en-US" sz="4000" dirty="0" smtClean="0"/>
            </a:br>
            <a:r>
              <a:rPr lang="en-US" sz="4000" dirty="0" smtClean="0"/>
              <a:t>anterior  #16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00400"/>
            <a:ext cx="4343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6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4648200" cy="5714999"/>
          </a:xfrm>
        </p:spPr>
        <p:txBody>
          <a:bodyPr>
            <a:noAutofit/>
          </a:bodyPr>
          <a:lstStyle/>
          <a:p>
            <a:r>
              <a:rPr lang="en-US" sz="3200" dirty="0" smtClean="0"/>
              <a:t>Intro:  </a:t>
            </a:r>
          </a:p>
          <a:p>
            <a:r>
              <a:rPr lang="en-US" sz="3200" dirty="0" smtClean="0"/>
              <a:t>A.  </a:t>
            </a:r>
            <a:r>
              <a:rPr lang="en-US" sz="3200" b="1" u="sng" dirty="0" smtClean="0">
                <a:solidFill>
                  <a:srgbClr val="00B050"/>
                </a:solidFill>
              </a:rPr>
              <a:t>22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Bones all interlock (except jaw) along sutures</a:t>
            </a:r>
          </a:p>
          <a:p>
            <a:r>
              <a:rPr lang="en-US" sz="3200" dirty="0" smtClean="0"/>
              <a:t>B.  </a:t>
            </a:r>
            <a:r>
              <a:rPr lang="en-US" sz="3200" b="1" u="sng" dirty="0" smtClean="0">
                <a:solidFill>
                  <a:srgbClr val="00B050"/>
                </a:solidFill>
              </a:rPr>
              <a:t>Sutures</a:t>
            </a:r>
            <a:r>
              <a:rPr lang="en-US" sz="3200" dirty="0" smtClean="0"/>
              <a:t>:  immovable joint, such as that between flat bones of skull</a:t>
            </a:r>
          </a:p>
          <a:p>
            <a:r>
              <a:rPr lang="en-US" sz="3200" dirty="0" smtClean="0"/>
              <a:t>C.  </a:t>
            </a:r>
            <a:r>
              <a:rPr lang="en-US" sz="3200" b="1" u="sng" dirty="0" smtClean="0">
                <a:solidFill>
                  <a:srgbClr val="00B050"/>
                </a:solidFill>
              </a:rPr>
              <a:t>8</a:t>
            </a:r>
            <a:r>
              <a:rPr lang="en-US" sz="3200" dirty="0" smtClean="0"/>
              <a:t> bones form cranium; </a:t>
            </a:r>
            <a:r>
              <a:rPr lang="en-US" sz="3200" b="1" u="sng" dirty="0" smtClean="0">
                <a:solidFill>
                  <a:srgbClr val="00B050"/>
                </a:solidFill>
              </a:rPr>
              <a:t>13 </a:t>
            </a:r>
            <a:r>
              <a:rPr lang="en-US" sz="3200" dirty="0" smtClean="0"/>
              <a:t>form facial skeleton; </a:t>
            </a:r>
          </a:p>
          <a:p>
            <a:pPr marL="0" indent="0">
              <a:buNone/>
            </a:pPr>
            <a:r>
              <a:rPr lang="en-US" sz="3200" b="1" u="sng" dirty="0">
                <a:solidFill>
                  <a:srgbClr val="00B050"/>
                </a:solidFill>
              </a:rPr>
              <a:t> </a:t>
            </a:r>
            <a:r>
              <a:rPr lang="en-US" sz="3200" b="1" u="sng" dirty="0" smtClean="0">
                <a:solidFill>
                  <a:srgbClr val="00B050"/>
                </a:solidFill>
              </a:rPr>
              <a:t> 1_</a:t>
            </a:r>
            <a:r>
              <a:rPr lang="en-US" sz="3200" dirty="0" smtClean="0"/>
              <a:t> mandible (lower jaw) held by ligaments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0" y="457200"/>
            <a:ext cx="3200400" cy="5715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4854"/>
            <a:ext cx="3276600" cy="58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95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Hyoid (1)</a:t>
            </a:r>
          </a:p>
          <a:p>
            <a:pPr marL="0" indent="0">
              <a:buNone/>
            </a:pP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57200"/>
            <a:ext cx="4267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89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4648200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505200" cy="5715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Bones of Ear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Malleus (hammer)</a:t>
            </a:r>
            <a:br>
              <a:rPr lang="en-US" sz="4400" dirty="0" smtClean="0"/>
            </a:br>
            <a:r>
              <a:rPr lang="en-US" sz="4400" dirty="0" smtClean="0"/>
              <a:t>Incus (anvil)</a:t>
            </a:r>
            <a:br>
              <a:rPr lang="en-US" sz="4400" dirty="0" smtClean="0"/>
            </a:br>
            <a:r>
              <a:rPr lang="en-US" sz="4400" dirty="0" smtClean="0"/>
              <a:t>Stapes (stirrup)</a:t>
            </a:r>
            <a:br>
              <a:rPr lang="en-US" sz="4400" dirty="0" smtClean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9442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4191000" cy="5791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276600" cy="5715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Cranium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Function:  encloses cavity / protects brain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4283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5791200" cy="5714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Includes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)  Sinuses</a:t>
            </a:r>
          </a:p>
          <a:p>
            <a:r>
              <a:rPr lang="en-US" sz="2400" dirty="0" smtClean="0"/>
              <a:t>(1)  Definition:  cavity or space w/</a:t>
            </a:r>
            <a:r>
              <a:rPr lang="en-US" sz="2400" dirty="0" err="1" smtClean="0"/>
              <a:t>i</a:t>
            </a:r>
            <a:r>
              <a:rPr lang="en-US" sz="2400" dirty="0" smtClean="0"/>
              <a:t> a bone or other body part</a:t>
            </a:r>
          </a:p>
          <a:p>
            <a:r>
              <a:rPr lang="en-US" sz="2400" dirty="0" smtClean="0"/>
              <a:t>(2)  </a:t>
            </a:r>
            <a:r>
              <a:rPr lang="en-US" sz="2400" b="1" u="sng" dirty="0" err="1" smtClean="0">
                <a:solidFill>
                  <a:srgbClr val="00B050"/>
                </a:solidFill>
              </a:rPr>
              <a:t>paranasal</a:t>
            </a:r>
            <a:r>
              <a:rPr lang="en-US" sz="2400" b="1" u="sng" dirty="0" smtClean="0">
                <a:solidFill>
                  <a:srgbClr val="00B050"/>
                </a:solidFill>
              </a:rPr>
              <a:t> sinus:  </a:t>
            </a:r>
          </a:p>
          <a:p>
            <a:pPr lvl="1"/>
            <a:r>
              <a:rPr lang="en-US" sz="2400" dirty="0" smtClean="0"/>
              <a:t>(a)  Definition:  air-filled cavity in cranial bone</a:t>
            </a:r>
          </a:p>
          <a:p>
            <a:pPr lvl="1"/>
            <a:r>
              <a:rPr lang="en-US" sz="2400" dirty="0" smtClean="0"/>
              <a:t>(b) Structure:  lined w/ mucous membrane; connected to nasal cavity  </a:t>
            </a:r>
          </a:p>
          <a:p>
            <a:pPr lvl="0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400" dirty="0" smtClean="0">
                <a:solidFill>
                  <a:prstClr val="black">
                    <a:lumMod val="85000"/>
                  </a:prstClr>
                </a:solidFill>
              </a:rPr>
              <a:t>(3)  Function: </a:t>
            </a:r>
          </a:p>
          <a:p>
            <a:pPr marL="0" lvl="0" indent="0">
              <a:buClr>
                <a:prstClr val="black">
                  <a:lumMod val="50000"/>
                  <a:lumOff val="50000"/>
                </a:prstClr>
              </a:buClr>
              <a:buNone/>
            </a:pPr>
            <a:r>
              <a:rPr lang="en-US" sz="2400" dirty="0">
                <a:solidFill>
                  <a:prstClr val="black">
                    <a:lumMod val="85000"/>
                  </a:prstClr>
                </a:solidFill>
              </a:rPr>
              <a:t> </a:t>
            </a:r>
            <a:r>
              <a:rPr lang="en-US" sz="2400" dirty="0" smtClean="0">
                <a:solidFill>
                  <a:prstClr val="black">
                    <a:lumMod val="85000"/>
                  </a:prstClr>
                </a:solidFill>
              </a:rPr>
              <a:t>      (a) decrease </a:t>
            </a:r>
            <a:r>
              <a:rPr lang="en-US" sz="2400" b="1" u="sng" dirty="0" smtClean="0">
                <a:solidFill>
                  <a:srgbClr val="00B050"/>
                </a:solidFill>
              </a:rPr>
              <a:t>weight</a:t>
            </a:r>
            <a:r>
              <a:rPr lang="en-US" sz="2400" dirty="0" smtClean="0">
                <a:solidFill>
                  <a:prstClr val="black">
                    <a:lumMod val="85000"/>
                  </a:prstClr>
                </a:solidFill>
              </a:rPr>
              <a:t> /increase intensity of </a:t>
            </a:r>
            <a:r>
              <a:rPr lang="en-US" sz="2400" b="1" u="sng" dirty="0" smtClean="0">
                <a:solidFill>
                  <a:srgbClr val="00B050"/>
                </a:solidFill>
              </a:rPr>
              <a:t>voice</a:t>
            </a:r>
            <a:r>
              <a:rPr lang="en-US" sz="2400" dirty="0" smtClean="0">
                <a:solidFill>
                  <a:prstClr val="black">
                    <a:lumMod val="85000"/>
                  </a:prstClr>
                </a:solidFill>
              </a:rPr>
              <a:t> as resonance chamber   </a:t>
            </a:r>
          </a:p>
          <a:p>
            <a:pPr marL="0" lvl="0" indent="0">
              <a:buClr>
                <a:prstClr val="black">
                  <a:lumMod val="50000"/>
                  <a:lumOff val="50000"/>
                </a:prstClr>
              </a:buClr>
              <a:buNone/>
            </a:pPr>
            <a:r>
              <a:rPr lang="en-US" sz="2400" dirty="0">
                <a:solidFill>
                  <a:prstClr val="black">
                    <a:lumMod val="85000"/>
                  </a:prstClr>
                </a:solidFill>
              </a:rPr>
              <a:t> </a:t>
            </a:r>
            <a:r>
              <a:rPr lang="en-US" sz="2400" dirty="0" smtClean="0">
                <a:solidFill>
                  <a:prstClr val="black">
                    <a:lumMod val="85000"/>
                  </a:prstClr>
                </a:solidFill>
              </a:rPr>
              <a:t>     (b)  membrane lining </a:t>
            </a:r>
            <a:r>
              <a:rPr lang="en-US" sz="2400" b="1" u="sng" dirty="0" smtClean="0">
                <a:solidFill>
                  <a:srgbClr val="00B050"/>
                </a:solidFill>
              </a:rPr>
              <a:t>moistens/cleans </a:t>
            </a:r>
            <a:r>
              <a:rPr lang="en-US" sz="2400" dirty="0" smtClean="0">
                <a:solidFill>
                  <a:prstClr val="black">
                    <a:lumMod val="85000"/>
                  </a:prstClr>
                </a:solidFill>
              </a:rPr>
              <a:t>air</a:t>
            </a:r>
            <a:endParaRPr lang="en-US" sz="2400" dirty="0">
              <a:solidFill>
                <a:prstClr val="black">
                  <a:lumMod val="85000"/>
                </a:prstClr>
              </a:solidFill>
            </a:endParaRPr>
          </a:p>
          <a:p>
            <a:pPr marL="228600" lvl="1" indent="0">
              <a:buNone/>
            </a:pPr>
            <a:endParaRPr lang="en-US" sz="2400" dirty="0" smtClean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4800"/>
            <a:ext cx="2514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8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6019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FRONTAL </a:t>
            </a:r>
          </a:p>
          <a:p>
            <a:pPr marL="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      (1) </a:t>
            </a:r>
          </a:p>
          <a:p>
            <a:pPr marL="0" indent="0" algn="ctr">
              <a:buNone/>
            </a:pPr>
            <a:r>
              <a:rPr lang="en-US" sz="4400" dirty="0" smtClean="0"/>
              <a:t>anterior #2</a:t>
            </a:r>
          </a:p>
          <a:p>
            <a:pPr marL="0" lvl="0" indent="0" algn="ctr">
              <a:buClr>
                <a:prstClr val="black">
                  <a:lumMod val="50000"/>
                  <a:lumOff val="50000"/>
                </a:prstClr>
              </a:buClr>
              <a:buNone/>
            </a:pPr>
            <a:r>
              <a:rPr lang="en-US" sz="3200" dirty="0">
                <a:solidFill>
                  <a:prstClr val="black">
                    <a:lumMod val="85000"/>
                  </a:prstClr>
                </a:solidFill>
              </a:rPr>
              <a:t>supraorbital foramen #11</a:t>
            </a:r>
          </a:p>
          <a:p>
            <a:pPr marL="0" indent="0" algn="ctr">
              <a:buNone/>
            </a:pPr>
            <a:r>
              <a:rPr lang="en-US" sz="4400" dirty="0" smtClean="0"/>
              <a:t>lateral  #13 </a:t>
            </a:r>
          </a:p>
          <a:p>
            <a:pPr marL="0" indent="0">
              <a:buNone/>
            </a:pPr>
            <a:endParaRPr lang="en-US" sz="4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8600"/>
            <a:ext cx="457199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2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838200"/>
            <a:ext cx="4343400" cy="50291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Parietal (2)</a:t>
            </a:r>
            <a:br>
              <a:rPr lang="en-US" sz="6000" dirty="0" smtClean="0"/>
            </a:br>
            <a:r>
              <a:rPr lang="en-US" sz="4800" dirty="0" smtClean="0"/>
              <a:t>anterior #1</a:t>
            </a:r>
            <a:br>
              <a:rPr lang="en-US" sz="4800" dirty="0" smtClean="0"/>
            </a:br>
            <a:r>
              <a:rPr lang="en-US" sz="3600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coronal suture  </a:t>
            </a:r>
            <a:r>
              <a:rPr lang="en-US" sz="3600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#</a:t>
            </a:r>
            <a:r>
              <a:rPr lang="en-US" sz="3600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3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lateral  #1 </a:t>
            </a:r>
            <a:br>
              <a:rPr lang="en-US" sz="4800" dirty="0" smtClean="0"/>
            </a:br>
            <a:r>
              <a:rPr lang="en-US" sz="3600" dirty="0" smtClean="0"/>
              <a:t>coronal suture  #12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020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Occipital (1) </a:t>
            </a:r>
          </a:p>
          <a:p>
            <a:r>
              <a:rPr lang="en-US" sz="4800" dirty="0"/>
              <a:t>l</a:t>
            </a:r>
            <a:r>
              <a:rPr lang="en-US" sz="4800" dirty="0" smtClean="0"/>
              <a:t>ateral #5</a:t>
            </a:r>
          </a:p>
          <a:p>
            <a:r>
              <a:rPr lang="en-US" sz="3600" dirty="0" err="1"/>
              <a:t>l</a:t>
            </a:r>
            <a:r>
              <a:rPr lang="en-US" sz="3600" dirty="0" err="1" smtClean="0"/>
              <a:t>ambdoidal</a:t>
            </a:r>
            <a:r>
              <a:rPr lang="en-US" sz="3600" dirty="0" smtClean="0"/>
              <a:t> suture  #3</a:t>
            </a:r>
          </a:p>
          <a:p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1402">
            <a:off x="4679803" y="389182"/>
            <a:ext cx="3484390" cy="60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9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3429000" cy="5562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86200" y="457200"/>
            <a:ext cx="4724400" cy="5715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Temporal (2) </a:t>
            </a:r>
            <a:br>
              <a:rPr lang="en-US" sz="6000" dirty="0" smtClean="0"/>
            </a:br>
            <a:r>
              <a:rPr lang="en-US" sz="4800" dirty="0" smtClean="0"/>
              <a:t>anterior  #6</a:t>
            </a:r>
            <a:br>
              <a:rPr lang="en-US" sz="4800" dirty="0" smtClean="0"/>
            </a:br>
            <a:r>
              <a:rPr lang="en-US" sz="4800" dirty="0" smtClean="0"/>
              <a:t>lateral  #4</a:t>
            </a:r>
            <a:br>
              <a:rPr lang="en-US" sz="4800" dirty="0" smtClean="0"/>
            </a:br>
            <a:r>
              <a:rPr lang="en-US" sz="3600" dirty="0" smtClean="0"/>
              <a:t>squamosal suture  #2</a:t>
            </a:r>
            <a:br>
              <a:rPr lang="en-US" sz="3600" dirty="0" smtClean="0"/>
            </a:br>
            <a:r>
              <a:rPr lang="en-US" sz="3600" dirty="0" smtClean="0"/>
              <a:t>mastoid process  #8</a:t>
            </a:r>
            <a:br>
              <a:rPr lang="en-US" sz="3600" dirty="0" smtClean="0"/>
            </a:br>
            <a:r>
              <a:rPr lang="en-US" sz="3600" dirty="0" err="1" smtClean="0"/>
              <a:t>styloid</a:t>
            </a:r>
            <a:r>
              <a:rPr lang="en-US" sz="3600" dirty="0" smtClean="0"/>
              <a:t> process  #9</a:t>
            </a:r>
            <a:br>
              <a:rPr lang="en-US" sz="3600" dirty="0" smtClean="0"/>
            </a:br>
            <a:r>
              <a:rPr lang="en-US" sz="3600" dirty="0" err="1" smtClean="0"/>
              <a:t>zygomatic</a:t>
            </a:r>
            <a:r>
              <a:rPr lang="en-US" sz="3600" dirty="0" smtClean="0"/>
              <a:t> process #11</a:t>
            </a:r>
            <a:br>
              <a:rPr lang="en-US" sz="3600" dirty="0" smtClean="0"/>
            </a:br>
            <a:r>
              <a:rPr lang="en-US" sz="3600" dirty="0" smtClean="0"/>
              <a:t>ext. auditory meatus #7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3987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4495800" cy="571499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Sphenoid  (1) </a:t>
            </a:r>
          </a:p>
          <a:p>
            <a:pPr marL="0" indent="0">
              <a:buNone/>
            </a:pPr>
            <a:r>
              <a:rPr lang="en-US" sz="4800" dirty="0"/>
              <a:t>a</a:t>
            </a:r>
            <a:r>
              <a:rPr lang="en-US" sz="4800" dirty="0" smtClean="0"/>
              <a:t>nterior  #7&amp;13</a:t>
            </a:r>
          </a:p>
          <a:p>
            <a:pPr marL="0" indent="0">
              <a:buNone/>
            </a:pPr>
            <a:r>
              <a:rPr lang="en-US" sz="4800" dirty="0"/>
              <a:t>l</a:t>
            </a:r>
            <a:r>
              <a:rPr lang="en-US" sz="4800" dirty="0" smtClean="0"/>
              <a:t>ateral  #14</a:t>
            </a:r>
          </a:p>
          <a:p>
            <a:pPr marL="0" indent="0">
              <a:buNone/>
            </a:pPr>
            <a:r>
              <a:rPr lang="en-US" sz="6000" dirty="0" smtClean="0"/>
              <a:t> </a:t>
            </a:r>
          </a:p>
          <a:p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200"/>
            <a:ext cx="38100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43200"/>
            <a:ext cx="3810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51342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780</TotalTime>
  <Words>272</Words>
  <Application>Microsoft Office PowerPoint</Application>
  <PresentationFormat>On-screen Show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Composite</vt:lpstr>
      <vt:lpstr>Axial Skeleton</vt:lpstr>
      <vt:lpstr>PowerPoint Presentation</vt:lpstr>
      <vt:lpstr>Cranium Function:  encloses cavity / protects brain</vt:lpstr>
      <vt:lpstr>PowerPoint Presentation</vt:lpstr>
      <vt:lpstr>PowerPoint Presentation</vt:lpstr>
      <vt:lpstr>Parietal (2) anterior #1 coronal suture  #3 lateral  #1  coronal suture  #12</vt:lpstr>
      <vt:lpstr>PowerPoint Presentation</vt:lpstr>
      <vt:lpstr>Temporal (2)  anterior  #6 lateral  #4 squamosal suture  #2 mastoid process  #8 styloid process  #9 zygomatic process #11 ext. auditory meatus #7 </vt:lpstr>
      <vt:lpstr>PowerPoint Presentation</vt:lpstr>
      <vt:lpstr>Ethmoid (1)   anterior #5 perpendicular plate #8 lateral #15 </vt:lpstr>
      <vt:lpstr>PowerPoint Presentation</vt:lpstr>
      <vt:lpstr>PowerPoint Presentation</vt:lpstr>
      <vt:lpstr>Palatine  (2)      </vt:lpstr>
      <vt:lpstr>PowerPoint Presentation</vt:lpstr>
      <vt:lpstr>Lacrimal (2) anterior #4 lateral #16  </vt:lpstr>
      <vt:lpstr>PowerPoint Presentation</vt:lpstr>
      <vt:lpstr>Mandible (1) anterior  # 10 lateral  #20</vt:lpstr>
      <vt:lpstr>PowerPoint Presentation</vt:lpstr>
      <vt:lpstr>Inferior Nasal Conchae:  shape slows air flow; deflects to olfactory receptors anterior  #16 </vt:lpstr>
      <vt:lpstr>PowerPoint Presentation</vt:lpstr>
      <vt:lpstr>Bones of Ear  Malleus (hammer) Incus (anvil) Stapes (stirrup)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melissaannredding</dc:creator>
  <cp:lastModifiedBy>Melissa Redding</cp:lastModifiedBy>
  <cp:revision>31</cp:revision>
  <dcterms:created xsi:type="dcterms:W3CDTF">2014-01-23T22:35:39Z</dcterms:created>
  <dcterms:modified xsi:type="dcterms:W3CDTF">2014-12-08T18:52:10Z</dcterms:modified>
</cp:coreProperties>
</file>